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ink/ink2.xml" ContentType="application/inkml+xml"/>
  <Override PartName="/ppt/ink/ink3.xml" ContentType="application/inkml+xml"/>
  <Override PartName="/ppt/ink/ink4.xml" ContentType="application/inkml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1" r:id="rId1"/>
  </p:sldMasterIdLst>
  <p:notesMasterIdLst>
    <p:notesMasterId r:id="rId31"/>
  </p:notesMasterIdLst>
  <p:handoutMasterIdLst>
    <p:handoutMasterId r:id="rId32"/>
  </p:handoutMasterIdLst>
  <p:sldIdLst>
    <p:sldId id="328" r:id="rId2"/>
    <p:sldId id="503" r:id="rId3"/>
    <p:sldId id="485" r:id="rId4"/>
    <p:sldId id="422" r:id="rId5"/>
    <p:sldId id="488" r:id="rId6"/>
    <p:sldId id="489" r:id="rId7"/>
    <p:sldId id="490" r:id="rId8"/>
    <p:sldId id="491" r:id="rId9"/>
    <p:sldId id="501" r:id="rId10"/>
    <p:sldId id="500" r:id="rId11"/>
    <p:sldId id="492" r:id="rId12"/>
    <p:sldId id="496" r:id="rId13"/>
    <p:sldId id="499" r:id="rId14"/>
    <p:sldId id="493" r:id="rId15"/>
    <p:sldId id="514" r:id="rId16"/>
    <p:sldId id="458" r:id="rId17"/>
    <p:sldId id="497" r:id="rId18"/>
    <p:sldId id="483" r:id="rId19"/>
    <p:sldId id="484" r:id="rId20"/>
    <p:sldId id="474" r:id="rId21"/>
    <p:sldId id="471" r:id="rId22"/>
    <p:sldId id="460" r:id="rId23"/>
    <p:sldId id="476" r:id="rId24"/>
    <p:sldId id="475" r:id="rId25"/>
    <p:sldId id="477" r:id="rId26"/>
    <p:sldId id="478" r:id="rId27"/>
    <p:sldId id="502" r:id="rId28"/>
    <p:sldId id="410" r:id="rId29"/>
    <p:sldId id="359" r:id="rId3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D79D4DED-C15A-4917-A1C2-CB065603D951}">
          <p14:sldIdLst>
            <p14:sldId id="328"/>
            <p14:sldId id="503"/>
            <p14:sldId id="485"/>
            <p14:sldId id="422"/>
            <p14:sldId id="488"/>
            <p14:sldId id="489"/>
            <p14:sldId id="490"/>
            <p14:sldId id="491"/>
            <p14:sldId id="501"/>
            <p14:sldId id="500"/>
            <p14:sldId id="492"/>
            <p14:sldId id="496"/>
            <p14:sldId id="499"/>
            <p14:sldId id="493"/>
            <p14:sldId id="514"/>
            <p14:sldId id="458"/>
            <p14:sldId id="497"/>
            <p14:sldId id="483"/>
            <p14:sldId id="484"/>
            <p14:sldId id="474"/>
            <p14:sldId id="471"/>
            <p14:sldId id="460"/>
            <p14:sldId id="476"/>
            <p14:sldId id="475"/>
            <p14:sldId id="477"/>
            <p14:sldId id="478"/>
            <p14:sldId id="502"/>
            <p14:sldId id="410"/>
            <p14:sldId id="359"/>
          </p14:sldIdLst>
        </p14:section>
        <p14:section name="제목 없는 구역" id="{D021C70D-F16F-44EA-8882-C67E16865ED0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신 지용" initials="신지" lastIdx="2" clrIdx="0">
    <p:extLst>
      <p:ext uri="{19B8F6BF-5375-455C-9EA6-DF929625EA0E}">
        <p15:presenceInfo xmlns:p15="http://schemas.microsoft.com/office/powerpoint/2012/main" userId="bdb063194f4d316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0000"/>
    <a:srgbClr val="AE9A5A"/>
    <a:srgbClr val="EE381A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69" autoAdjust="0"/>
    <p:restoredTop sz="88192" autoAdjust="0"/>
  </p:normalViewPr>
  <p:slideViewPr>
    <p:cSldViewPr snapToGrid="0">
      <p:cViewPr varScale="1">
        <p:scale>
          <a:sx n="103" d="100"/>
          <a:sy n="103" d="100"/>
        </p:scale>
        <p:origin x="2052" y="5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D20BC5E0-8019-4195-A43F-47C3DC565CD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F15583B-00FE-429C-BDA5-0DBE1844BB4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7C936E-06C4-4DD6-8DA4-9AEBECF41A0F}" type="datetimeFigureOut">
              <a:rPr lang="en-US" smtClean="0"/>
              <a:t>12/7/2022</a:t>
            </a:fld>
            <a:endParaRPr 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7C17259-A4A8-4A53-85AD-AAB858C28EF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442C90D-B9E1-4DB5-83DD-1F237333911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9FC548-F0B1-40A4-AE66-BE7BB1152C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13076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08:28:08.3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2T20:33:21.70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2T20:33:22.59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2T20:33:23.70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Click to move the slide</a:t>
            </a: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en-US" sz="2000" b="0" strike="noStrike" spc="-1">
                <a:latin typeface="Arial"/>
              </a:rPr>
              <a:t>Click to edit the notes format</a:t>
            </a:r>
          </a:p>
        </p:txBody>
      </p:sp>
      <p:sp>
        <p:nvSpPr>
          <p:cNvPr id="84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en-US" sz="1400" b="0" strike="noStrike" spc="-1">
                <a:latin typeface="Times New Roman"/>
              </a:rPr>
              <a:t>&lt;header&gt;</a:t>
            </a:r>
          </a:p>
        </p:txBody>
      </p:sp>
      <p:sp>
        <p:nvSpPr>
          <p:cNvPr id="85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r"/>
            <a:r>
              <a:rPr lang="en-US" sz="1400" b="0" strike="noStrike" spc="-1">
                <a:latin typeface="Times New Roman"/>
              </a:rPr>
              <a:t>&lt;date/time&gt;</a:t>
            </a:r>
          </a:p>
        </p:txBody>
      </p:sp>
      <p:sp>
        <p:nvSpPr>
          <p:cNvPr id="86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r>
              <a:rPr lang="en-US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87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pPr algn="r"/>
            <a:fld id="{59296F9B-E49D-4D5C-8644-89DAE5079D16}" type="slidenum">
              <a:rPr lang="en-US" sz="1400" b="0" strike="noStrike" spc="-1">
                <a:latin typeface="Times New Roman"/>
              </a:rPr>
              <a:t>‹#›</a:t>
            </a:fld>
            <a:endParaRPr lang="en-US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1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596601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10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532859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11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1358713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12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1080776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13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486284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14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112105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15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685421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16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2868543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17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098038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18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41408491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19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6612240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2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16668830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20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093389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21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3372939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22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00275316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23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8204639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24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6286179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25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51655630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26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65714175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27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9163407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28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8136584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94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2000" b="0" strike="noStrike" spc="-1">
                <a:latin typeface="Arial"/>
              </a:rPr>
              <a:t>-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2000" b="0" strike="noStrike" spc="-1">
                <a:latin typeface="Times New Roman"/>
              </a:rPr>
              <a:t>The training of procedure for  is to maximize the probability of D making a mistake. This framework corresponds to a minimax two-player game.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2000" b="0" strike="noStrike" spc="-1">
                <a:latin typeface="Times New Roman"/>
              </a:rPr>
              <a:t>In the space of arbitrary functions G and D, a unique solution exists, with G recovering the training data distribution and D equal to ½ everywhere.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>
              <a:latin typeface="Arial"/>
            </a:endParaRPr>
          </a:p>
        </p:txBody>
      </p:sp>
      <p:sp>
        <p:nvSpPr>
          <p:cNvPr id="945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946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392D5BF4-189D-401E-8469-D45ABC141532}" type="slidenum">
              <a:rPr lang="en-US" sz="1200" b="0" strike="noStrike" spc="-1">
                <a:latin typeface="Times New Roman"/>
              </a:rPr>
              <a:t>29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0738669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3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972456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4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960906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5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808546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6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157852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7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862541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8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402789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9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988550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788652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628560" y="4098240"/>
            <a:ext cx="788652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38484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4669920" y="1825560"/>
            <a:ext cx="38484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628560" y="4098240"/>
            <a:ext cx="38484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 type="body"/>
          </p:nvPr>
        </p:nvSpPr>
        <p:spPr>
          <a:xfrm>
            <a:off x="4669920" y="4098240"/>
            <a:ext cx="38484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2539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3295080" y="1825560"/>
            <a:ext cx="2539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5961240" y="1825560"/>
            <a:ext cx="2539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 type="body"/>
          </p:nvPr>
        </p:nvSpPr>
        <p:spPr>
          <a:xfrm>
            <a:off x="628560" y="4098240"/>
            <a:ext cx="2539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 type="body"/>
          </p:nvPr>
        </p:nvSpPr>
        <p:spPr>
          <a:xfrm>
            <a:off x="3295080" y="4098240"/>
            <a:ext cx="2539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 type="body"/>
          </p:nvPr>
        </p:nvSpPr>
        <p:spPr>
          <a:xfrm>
            <a:off x="5961240" y="4098240"/>
            <a:ext cx="2539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628560" y="1825560"/>
            <a:ext cx="7886520" cy="4350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788652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384840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4669920" y="1825560"/>
            <a:ext cx="384840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628560" y="365040"/>
            <a:ext cx="7886520" cy="61441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38484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4669920" y="1825560"/>
            <a:ext cx="384840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628560" y="4098240"/>
            <a:ext cx="38484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384840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4669920" y="1825560"/>
            <a:ext cx="38484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4669920" y="4098240"/>
            <a:ext cx="38484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38484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4669920" y="1825560"/>
            <a:ext cx="38484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628560" y="4098240"/>
            <a:ext cx="788652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 shadeToTitle="1"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Calibri Light"/>
              </a:rPr>
              <a:t>Click to edit Master title style</a:t>
            </a:r>
            <a:endParaRPr lang="en-US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7886520" cy="4350960"/>
          </a:xfrm>
          <a:prstGeom prst="rect">
            <a:avLst/>
          </a:prstGeom>
        </p:spPr>
        <p:txBody>
          <a:bodyPr>
            <a:noAutofit/>
          </a:bodyPr>
          <a:lstStyle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Click to edit Master text styles</a:t>
            </a: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Second level</a:t>
            </a:r>
          </a:p>
          <a:p>
            <a:pPr marL="1143000" lvl="2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Third level</a:t>
            </a:r>
          </a:p>
          <a:p>
            <a:pPr marL="1600200" lvl="3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Fourth level</a:t>
            </a:r>
          </a:p>
          <a:p>
            <a:pPr marL="2057400" lvl="4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Fifth level</a:t>
            </a:r>
          </a:p>
        </p:txBody>
      </p:sp>
      <p:sp>
        <p:nvSpPr>
          <p:cNvPr id="43" name="PlaceHolder 3"/>
          <p:cNvSpPr>
            <a:spLocks noGrp="1"/>
          </p:cNvSpPr>
          <p:nvPr>
            <p:ph type="dt"/>
          </p:nvPr>
        </p:nvSpPr>
        <p:spPr>
          <a:xfrm>
            <a:off x="628560" y="6356520"/>
            <a:ext cx="205704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D45417B5-5A85-4E30-B445-4D89373736E7}" type="datetime1">
              <a:rPr lang="en-US" sz="1200" b="0" strike="noStrike" spc="-1">
                <a:solidFill>
                  <a:srgbClr val="8B8B8B"/>
                </a:solidFill>
                <a:latin typeface="Calibri"/>
              </a:rPr>
              <a:t>12/7/2022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ftr"/>
          </p:nvPr>
        </p:nvSpPr>
        <p:spPr>
          <a:xfrm>
            <a:off x="3029040" y="6356520"/>
            <a:ext cx="308592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sldNum"/>
          </p:nvPr>
        </p:nvSpPr>
        <p:spPr>
          <a:xfrm>
            <a:off x="6458040" y="6356520"/>
            <a:ext cx="205704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415DCCFA-0A19-4F8B-92DE-A7B7D545EEDE}" type="slidenum">
              <a:rPr lang="en-US" sz="1200" b="0" strike="noStrike" spc="-1">
                <a:solidFill>
                  <a:srgbClr val="8B8B8B"/>
                </a:solidFill>
                <a:latin typeface="Calibri"/>
              </a:rPr>
              <a:t>‹#›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customXml" Target="../ink/ink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2.png"/><Relationship Id="rId13" Type="http://schemas.openxmlformats.org/officeDocument/2006/relationships/image" Target="../media/image20.png"/><Relationship Id="rId3" Type="http://schemas.openxmlformats.org/officeDocument/2006/relationships/image" Target="../media/image1.tif"/><Relationship Id="rId7" Type="http://schemas.openxmlformats.org/officeDocument/2006/relationships/image" Target="../media/image1211.png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13.png"/><Relationship Id="rId11" Type="http://schemas.openxmlformats.org/officeDocument/2006/relationships/image" Target="../media/image18.png"/><Relationship Id="rId5" Type="http://schemas.openxmlformats.org/officeDocument/2006/relationships/image" Target="../media/image16.png"/><Relationship Id="rId15" Type="http://schemas.openxmlformats.org/officeDocument/2006/relationships/image" Target="../media/image22.png"/><Relationship Id="rId10" Type="http://schemas.openxmlformats.org/officeDocument/2006/relationships/image" Target="../media/image17.png"/><Relationship Id="rId4" Type="http://schemas.openxmlformats.org/officeDocument/2006/relationships/image" Target="../media/image2.png"/><Relationship Id="rId9" Type="http://schemas.openxmlformats.org/officeDocument/2006/relationships/image" Target="../media/image1411.png"/><Relationship Id="rId1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.tif"/><Relationship Id="rId7" Type="http://schemas.openxmlformats.org/officeDocument/2006/relationships/image" Target="../media/image410.png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0.png"/><Relationship Id="rId11" Type="http://schemas.openxmlformats.org/officeDocument/2006/relationships/image" Target="../media/image420.png"/><Relationship Id="rId5" Type="http://schemas.openxmlformats.org/officeDocument/2006/relationships/image" Target="../media/image390.png"/><Relationship Id="rId10" Type="http://schemas.openxmlformats.org/officeDocument/2006/relationships/image" Target="../media/image17.png"/><Relationship Id="rId4" Type="http://schemas.openxmlformats.org/officeDocument/2006/relationships/image" Target="../media/image2.png"/><Relationship Id="rId9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.tif"/><Relationship Id="rId7" Type="http://schemas.openxmlformats.org/officeDocument/2006/relationships/image" Target="../media/image184.png"/><Relationship Id="rId12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0.png"/><Relationship Id="rId11" Type="http://schemas.openxmlformats.org/officeDocument/2006/relationships/image" Target="../media/image480.png"/><Relationship Id="rId5" Type="http://schemas.openxmlformats.org/officeDocument/2006/relationships/image" Target="../media/image450.png"/><Relationship Id="rId4" Type="http://schemas.openxmlformats.org/officeDocument/2006/relationships/image" Target="../media/image2.png"/><Relationship Id="rId9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1.png"/><Relationship Id="rId3" Type="http://schemas.openxmlformats.org/officeDocument/2006/relationships/image" Target="../media/image1.tif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11" Type="http://schemas.openxmlformats.org/officeDocument/2006/relationships/image" Target="../media/image19.png"/><Relationship Id="rId5" Type="http://schemas.openxmlformats.org/officeDocument/2006/relationships/image" Target="../media/image24.png"/><Relationship Id="rId15" Type="http://schemas.openxmlformats.org/officeDocument/2006/relationships/image" Target="../media/image25.png"/><Relationship Id="rId10" Type="http://schemas.openxmlformats.org/officeDocument/2006/relationships/image" Target="../media/image28.png"/><Relationship Id="rId4" Type="http://schemas.openxmlformats.org/officeDocument/2006/relationships/image" Target="../media/image2.png"/><Relationship Id="rId9" Type="http://schemas.openxmlformats.org/officeDocument/2006/relationships/image" Target="../media/image27.png"/><Relationship Id="rId14" Type="http://schemas.openxmlformats.org/officeDocument/2006/relationships/image" Target="../media/image2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11" Type="http://schemas.openxmlformats.org/officeDocument/2006/relationships/image" Target="../media/image25.png"/><Relationship Id="rId10" Type="http://schemas.openxmlformats.org/officeDocument/2006/relationships/image" Target="../media/image28.png"/><Relationship Id="rId4" Type="http://schemas.openxmlformats.org/officeDocument/2006/relationships/image" Target="../media/image2.png"/><Relationship Id="rId9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4.pn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6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3" Type="http://schemas.openxmlformats.org/officeDocument/2006/relationships/image" Target="../media/image1.tif"/><Relationship Id="rId7" Type="http://schemas.openxmlformats.org/officeDocument/2006/relationships/customXml" Target="../ink/ink2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8.png"/><Relationship Id="rId11" Type="http://schemas.openxmlformats.org/officeDocument/2006/relationships/image" Target="../media/image120.png"/><Relationship Id="rId5" Type="http://schemas.openxmlformats.org/officeDocument/2006/relationships/image" Target="../media/image25.png"/><Relationship Id="rId10" Type="http://schemas.openxmlformats.org/officeDocument/2006/relationships/customXml" Target="../ink/ink4.xml"/><Relationship Id="rId4" Type="http://schemas.openxmlformats.org/officeDocument/2006/relationships/image" Target="../media/image2.png"/><Relationship Id="rId9" Type="http://schemas.openxmlformats.org/officeDocument/2006/relationships/customXml" Target="../ink/ink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1.tif"/><Relationship Id="rId7" Type="http://schemas.openxmlformats.org/officeDocument/2006/relationships/image" Target="../media/image18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hyperlink" Target="https://arxiv.org/abs/1911.12126" TargetMode="External"/><Relationship Id="rId3" Type="http://schemas.openxmlformats.org/officeDocument/2006/relationships/image" Target="../media/image1.tif"/><Relationship Id="rId7" Type="http://schemas.openxmlformats.org/officeDocument/2006/relationships/hyperlink" Target="https://arxiv.org/abs/1611.01144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arxiv.org/abs/1905.01786" TargetMode="External"/><Relationship Id="rId11" Type="http://schemas.openxmlformats.org/officeDocument/2006/relationships/hyperlink" Target="https://arxiv.org/abs/1808.05377" TargetMode="External"/><Relationship Id="rId5" Type="http://schemas.openxmlformats.org/officeDocument/2006/relationships/hyperlink" Target="https://arxiv.org/abs/1806.09055" TargetMode="External"/><Relationship Id="rId10" Type="http://schemas.openxmlformats.org/officeDocument/2006/relationships/hyperlink" Target="https://arxiv.org/abs/1908.00709" TargetMode="External"/><Relationship Id="rId4" Type="http://schemas.openxmlformats.org/officeDocument/2006/relationships/image" Target="../media/image2.png"/><Relationship Id="rId9" Type="http://schemas.openxmlformats.org/officeDocument/2006/relationships/hyperlink" Target="https://arxiv.org/abs/2203.01665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 shadeToTitle="1">
        <a:pattFill prst="pct5">
          <a:fgClr>
            <a:srgbClr val="FFFFFF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extShape 1"/>
          <p:cNvSpPr txBox="1"/>
          <p:nvPr/>
        </p:nvSpPr>
        <p:spPr>
          <a:xfrm>
            <a:off x="57240" y="3977640"/>
            <a:ext cx="9029520" cy="2471386"/>
          </a:xfrm>
          <a:prstGeom prst="rect">
            <a:avLst/>
          </a:prstGeom>
          <a:noFill/>
          <a:ln>
            <a:noFill/>
          </a:ln>
          <a:effectLst>
            <a:glow rad="1346200">
              <a:schemeClr val="accent1">
                <a:alpha val="40000"/>
              </a:schemeClr>
            </a:glow>
          </a:effectLst>
        </p:spPr>
        <p:txBody>
          <a:bodyPr lIns="68760" tIns="34200" rIns="68760" bIns="34200">
            <a:normAutofit/>
          </a:bodyPr>
          <a:lstStyle/>
          <a:p>
            <a:pPr marL="1829160" lvl="4" algn="r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ko-KR" altLang="en-US" spc="-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동서대학교 컴퓨터공학과</a:t>
            </a:r>
            <a:endParaRPr lang="en-US" altLang="ko-KR" spc="-1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829160" lvl="4" algn="r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ko-KR" altLang="en-US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석사 과정 신지용</a:t>
            </a:r>
            <a:r>
              <a:rPr lang="en-US" spc="-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1829160" lvl="4" algn="r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ko-KR" altLang="en-US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지도교수 </a:t>
            </a:r>
            <a:r>
              <a:rPr lang="ko-KR" altLang="en-US" spc="-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강대기</a:t>
            </a:r>
            <a:endParaRPr lang="en-US" spc="-1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829160" lvl="4" algn="r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en-US" spc="-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		2022.11.25</a:t>
            </a:r>
          </a:p>
          <a:p>
            <a:pPr marL="457560" lvl="1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</a:pPr>
            <a:endParaRPr lang="en-US" sz="2400" spc="-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560" lvl="1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</a:pPr>
            <a:endParaRPr lang="en-US" sz="2400" spc="-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85800" lvl="1" indent="-228240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endParaRPr lang="en-US" sz="2800" b="1" strike="noStrike" spc="-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endParaRPr lang="en-US" sz="3600" spc="-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454066"/>
            <a:ext cx="9144000" cy="403934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E0EB3FE-8075-4EFF-89EF-E3EF337FCC5C}"/>
              </a:ext>
            </a:extLst>
          </p:cNvPr>
          <p:cNvSpPr txBox="1"/>
          <p:nvPr/>
        </p:nvSpPr>
        <p:spPr>
          <a:xfrm>
            <a:off x="-199024" y="47916"/>
            <a:ext cx="6234112" cy="498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29160" lvl="4" algn="ctr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ko-KR" altLang="en-US" sz="2000" spc="-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2000" spc="-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963B517-AB6B-46FF-87FD-07FBC6442524}"/>
              </a:ext>
            </a:extLst>
          </p:cNvPr>
          <p:cNvSpPr txBox="1"/>
          <p:nvPr/>
        </p:nvSpPr>
        <p:spPr>
          <a:xfrm>
            <a:off x="933794" y="1893569"/>
            <a:ext cx="727605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spc="-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미분가능 아키텍처 검색에서의 온도 </a:t>
            </a:r>
            <a:r>
              <a:rPr lang="ko-KR" altLang="en-US" sz="4800" spc="-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감쇠법</a:t>
            </a:r>
            <a:endParaRPr lang="en-US" spc="-1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6F5A4022-2B1F-4CE6-B216-30F06F6A2B36}"/>
                  </a:ext>
                </a:extLst>
              </p14:cNvPr>
              <p14:cNvContentPartPr/>
              <p14:nvPr/>
            </p14:nvContentPartPr>
            <p14:xfrm>
              <a:off x="-1543110" y="885315"/>
              <a:ext cx="360" cy="360"/>
            </p14:xfrm>
          </p:contentPart>
        </mc:Choice>
        <mc:Fallback xmlns=""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6F5A4022-2B1F-4CE6-B216-30F06F6A2B3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1552110" y="876675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050317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extShape 1"/>
          <p:cNvSpPr txBox="1"/>
          <p:nvPr/>
        </p:nvSpPr>
        <p:spPr>
          <a:xfrm>
            <a:off x="1091826" y="1022595"/>
            <a:ext cx="6315841" cy="510480"/>
          </a:xfrm>
          <a:prstGeom prst="rect">
            <a:avLst/>
          </a:prstGeom>
          <a:noFill/>
          <a:ln>
            <a:noFill/>
          </a:ln>
          <a:effectLst>
            <a:glow rad="1346200">
              <a:schemeClr val="accent1">
                <a:alpha val="40000"/>
              </a:schemeClr>
            </a:glow>
          </a:effectLst>
        </p:spPr>
        <p:txBody>
          <a:bodyPr lIns="68760" tIns="34200" rIns="68760" bIns="34200">
            <a:normAutofit lnSpcReduction="10000"/>
          </a:bodyPr>
          <a:lstStyle/>
          <a:p>
            <a:pPr marL="457560" lvl="1" algn="ctr">
              <a:spcBef>
                <a:spcPts val="1001"/>
              </a:spcBef>
              <a:buClr>
                <a:srgbClr val="000000"/>
              </a:buClr>
            </a:pPr>
            <a:r>
              <a:rPr lang="en-US" sz="3200" b="1" strike="noStrike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DARTS</a:t>
            </a:r>
            <a:r>
              <a:rPr lang="ko-KR" altLang="en-US" sz="3200" b="1" strike="noStrike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의 </a:t>
            </a:r>
            <a:r>
              <a:rPr lang="ko-KR" altLang="en-US" sz="3200" b="1" strike="noStrike" spc="-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근사법</a:t>
            </a:r>
            <a:endParaRPr lang="en-US" sz="3200" b="1" strike="noStrike" spc="-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3. </a:t>
              </a:r>
              <a:r>
                <a:rPr lang="ko-KR" alt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미분가능 아키텍처 검색</a:t>
              </a:r>
              <a:r>
                <a:rPr lang="en-US" altLang="ko-KR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(DARTS) (3/8)</a:t>
              </a:r>
              <a:endParaRPr lang="en-US" sz="3600" spc="-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6B35DFB-60AB-4629-8815-4853B145F8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1743" y="3707571"/>
            <a:ext cx="8095017" cy="83025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21EE235-53E6-423B-80D7-573FC94820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9113" y="2075443"/>
            <a:ext cx="4582164" cy="103837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57D08A8-2A2F-4ABC-B98F-A1F7B4AF6C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1743" y="3070731"/>
            <a:ext cx="6516009" cy="65731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92B02C4-9ED7-4026-BCB5-623F29CAF3D2}"/>
              </a:ext>
            </a:extLst>
          </p:cNvPr>
          <p:cNvSpPr txBox="1"/>
          <p:nvPr/>
        </p:nvSpPr>
        <p:spPr>
          <a:xfrm>
            <a:off x="589679" y="4887553"/>
            <a:ext cx="79642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내부 파라미터를 업데이트 한 후 외부 파라미터 업데이트</a:t>
            </a:r>
            <a:r>
              <a:rPr lang="en-US" altLang="ko-KR" dirty="0"/>
              <a:t> (</a:t>
            </a:r>
            <a:r>
              <a:rPr lang="ko-KR" altLang="en-US" dirty="0" err="1"/>
              <a:t>양단식</a:t>
            </a:r>
            <a:r>
              <a:rPr lang="ko-KR" altLang="en-US" dirty="0"/>
              <a:t> 최적화</a:t>
            </a:r>
            <a:r>
              <a:rPr lang="en-US" altLang="ko-KR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식 </a:t>
            </a:r>
            <a:r>
              <a:rPr lang="en-US" altLang="ko-KR" dirty="0"/>
              <a:t>2)</a:t>
            </a:r>
            <a:r>
              <a:rPr lang="ko-KR" altLang="en-US" dirty="0"/>
              <a:t>와 </a:t>
            </a:r>
            <a:r>
              <a:rPr lang="en-US" altLang="ko-KR" dirty="0"/>
              <a:t>3)</a:t>
            </a:r>
            <a:r>
              <a:rPr lang="ko-KR" altLang="en-US" dirty="0"/>
              <a:t>은 알고리즘에 소개된 식 </a:t>
            </a:r>
            <a:r>
              <a:rPr lang="en-US" altLang="ko-KR" dirty="0"/>
              <a:t>1)</a:t>
            </a:r>
            <a:r>
              <a:rPr lang="ko-KR" altLang="en-US" dirty="0"/>
              <a:t>로 인해 유도된 식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/>
              <a:t>양단식</a:t>
            </a:r>
            <a:r>
              <a:rPr lang="ko-KR" altLang="en-US" dirty="0"/>
              <a:t> 최적화를 유한 차분법을 통해 근사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/>
              <a:t>라플라시안</a:t>
            </a:r>
            <a:r>
              <a:rPr lang="ko-KR" altLang="en-US" dirty="0"/>
              <a:t> 연산자로 인한 지연을 델 연산자로 근사하여 시간을 단축시킴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ADB3ED-1F15-442C-B1DA-56946F644CCF}"/>
              </a:ext>
            </a:extLst>
          </p:cNvPr>
          <p:cNvSpPr txBox="1"/>
          <p:nvPr/>
        </p:nvSpPr>
        <p:spPr>
          <a:xfrm>
            <a:off x="300930" y="2272965"/>
            <a:ext cx="5341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1)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8A2EB53-7A5A-4B5A-818D-B7A2F9E35E84}"/>
              </a:ext>
            </a:extLst>
          </p:cNvPr>
          <p:cNvSpPr txBox="1"/>
          <p:nvPr/>
        </p:nvSpPr>
        <p:spPr>
          <a:xfrm>
            <a:off x="313560" y="3093948"/>
            <a:ext cx="5341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2)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58E5918-D5A8-43A6-920A-EA7020DD43DD}"/>
              </a:ext>
            </a:extLst>
          </p:cNvPr>
          <p:cNvSpPr txBox="1"/>
          <p:nvPr/>
        </p:nvSpPr>
        <p:spPr>
          <a:xfrm>
            <a:off x="313560" y="3861090"/>
            <a:ext cx="5341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3)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5988327-7CE2-4DFB-A679-1A12E12217AC}"/>
              </a:ext>
            </a:extLst>
          </p:cNvPr>
          <p:cNvSpPr txBox="1"/>
          <p:nvPr/>
        </p:nvSpPr>
        <p:spPr>
          <a:xfrm>
            <a:off x="57240" y="6600036"/>
            <a:ext cx="90295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sz="1200" i="0" dirty="0">
                <a:solidFill>
                  <a:schemeClr val="bg1"/>
                </a:solidFill>
                <a:effectLst/>
                <a:latin typeface="Lucida Grande"/>
              </a:rPr>
              <a:t>출처</a:t>
            </a:r>
            <a:r>
              <a:rPr lang="en-US" altLang="ko-KR" sz="1200" i="0" dirty="0">
                <a:solidFill>
                  <a:schemeClr val="bg1"/>
                </a:solidFill>
                <a:effectLst/>
                <a:latin typeface="Lucida Grande"/>
              </a:rPr>
              <a:t>: </a:t>
            </a:r>
            <a:r>
              <a:rPr lang="en-US" sz="1200" i="0" dirty="0">
                <a:solidFill>
                  <a:schemeClr val="bg1"/>
                </a:solidFill>
                <a:effectLst/>
                <a:latin typeface="Lucida Grande"/>
              </a:rPr>
              <a:t>DARTS: Differentiable Architecture Search</a:t>
            </a:r>
          </a:p>
        </p:txBody>
      </p:sp>
      <p:sp>
        <p:nvSpPr>
          <p:cNvPr id="23" name="CustomShape 2">
            <a:extLst>
              <a:ext uri="{FF2B5EF4-FFF2-40B4-BE49-F238E27FC236}">
                <a16:creationId xmlns:a16="http://schemas.microsoft.com/office/drawing/2014/main" id="{FDF937C2-B20F-4EC2-A4F8-96EAACB9A4BC}"/>
              </a:ext>
            </a:extLst>
          </p:cNvPr>
          <p:cNvSpPr/>
          <p:nvPr/>
        </p:nvSpPr>
        <p:spPr>
          <a:xfrm>
            <a:off x="8418894" y="6258600"/>
            <a:ext cx="541800" cy="558000"/>
          </a:xfrm>
          <a:prstGeom prst="rect">
            <a:avLst/>
          </a:prstGeom>
          <a:solidFill>
            <a:srgbClr val="970000"/>
          </a:solidFill>
          <a:ln w="5724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" name="TextShape 3">
            <a:extLst>
              <a:ext uri="{FF2B5EF4-FFF2-40B4-BE49-F238E27FC236}">
                <a16:creationId xmlns:a16="http://schemas.microsoft.com/office/drawing/2014/main" id="{D0D20B44-8D23-41C8-A34C-C34C55B23825}"/>
              </a:ext>
            </a:extLst>
          </p:cNvPr>
          <p:cNvSpPr txBox="1"/>
          <p:nvPr/>
        </p:nvSpPr>
        <p:spPr>
          <a:xfrm>
            <a:off x="8492524" y="6395760"/>
            <a:ext cx="394539" cy="2736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fld id="{B3ECEE66-8A06-4147-AD7C-0007C7E7F7D4}" type="slidenum">
              <a:rPr lang="en-US" sz="1200" b="1" strike="noStrike" spc="-1">
                <a:solidFill>
                  <a:srgbClr val="FFFFFF"/>
                </a:solidFill>
                <a:latin typeface="Times New Roman"/>
              </a:rPr>
              <a:pPr algn="ctr">
                <a:lnSpc>
                  <a:spcPct val="100000"/>
                </a:lnSpc>
              </a:pPr>
              <a:t>10</a:t>
            </a:fld>
            <a:endParaRPr lang="en-US" sz="12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365984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3. </a:t>
              </a:r>
              <a:r>
                <a:rPr lang="ko-KR" alt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미분가능 아키텍처 검색</a:t>
              </a:r>
              <a:r>
                <a:rPr lang="en-US" altLang="ko-KR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(DARTS) (4/8)</a:t>
              </a:r>
              <a:endParaRPr lang="en-US" sz="3600" spc="-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1" name="TextBox 170">
                <a:extLst>
                  <a:ext uri="{FF2B5EF4-FFF2-40B4-BE49-F238E27FC236}">
                    <a16:creationId xmlns:a16="http://schemas.microsoft.com/office/drawing/2014/main" id="{FAB21B59-A79C-4C7E-80B6-87BBF9AD374A}"/>
                  </a:ext>
                </a:extLst>
              </p:cNvPr>
              <p:cNvSpPr txBox="1"/>
              <p:nvPr/>
            </p:nvSpPr>
            <p:spPr>
              <a:xfrm>
                <a:off x="1431085" y="4383431"/>
                <a:ext cx="434401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latin typeface="Gigi" panose="04040504061007020D02" pitchFamily="82" charset="0"/>
                  </a:rPr>
                  <a:t> 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>
                    <a:latin typeface="+mj-lt"/>
                  </a:rPr>
                  <a:t> </a:t>
                </a:r>
                <a:r>
                  <a:rPr lang="ko-KR" altLang="en-US" dirty="0">
                    <a:latin typeface="+mj-lt"/>
                  </a:rPr>
                  <a:t>번째 간선</a:t>
                </a: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latin typeface="Gigi" panose="04040504061007020D02" pitchFamily="82" charset="0"/>
                  </a:rPr>
                  <a:t> 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</a:t>
                </a:r>
                <a:r>
                  <a:rPr lang="ko-KR" altLang="en-US" dirty="0"/>
                  <a:t>번째 간선의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dirty="0">
                    <a:latin typeface="+mj-lt"/>
                  </a:rPr>
                  <a:t> </a:t>
                </a:r>
                <a:r>
                  <a:rPr lang="ko-KR" altLang="en-US" dirty="0">
                    <a:latin typeface="+mj-lt"/>
                  </a:rPr>
                  <a:t>번째 연산자</a:t>
                </a: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71" name="TextBox 170">
                <a:extLst>
                  <a:ext uri="{FF2B5EF4-FFF2-40B4-BE49-F238E27FC236}">
                    <a16:creationId xmlns:a16="http://schemas.microsoft.com/office/drawing/2014/main" id="{FAB21B59-A79C-4C7E-80B6-87BBF9AD37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1085" y="4383431"/>
                <a:ext cx="4344018" cy="646331"/>
              </a:xfrm>
              <a:prstGeom prst="rect">
                <a:avLst/>
              </a:prstGeom>
              <a:blipFill>
                <a:blip r:embed="rId5"/>
                <a:stretch>
                  <a:fillRect l="-421" t="-8491" b="-113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그룹 17">
            <a:extLst>
              <a:ext uri="{FF2B5EF4-FFF2-40B4-BE49-F238E27FC236}">
                <a16:creationId xmlns:a16="http://schemas.microsoft.com/office/drawing/2014/main" id="{2138DBF9-E8C8-4B74-9F0E-FB6ABF441BA9}"/>
              </a:ext>
            </a:extLst>
          </p:cNvPr>
          <p:cNvGrpSpPr/>
          <p:nvPr/>
        </p:nvGrpSpPr>
        <p:grpSpPr>
          <a:xfrm>
            <a:off x="1396915" y="2241715"/>
            <a:ext cx="6349810" cy="521961"/>
            <a:chOff x="654120" y="4677734"/>
            <a:chExt cx="6349810" cy="52196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직사각형 1">
                  <a:extLst>
                    <a:ext uri="{FF2B5EF4-FFF2-40B4-BE49-F238E27FC236}">
                      <a16:creationId xmlns:a16="http://schemas.microsoft.com/office/drawing/2014/main" id="{2F072EB5-D5E1-48CC-A12D-7107809FB8EA}"/>
                    </a:ext>
                  </a:extLst>
                </p:cNvPr>
                <p:cNvSpPr/>
                <p:nvPr/>
              </p:nvSpPr>
              <p:spPr>
                <a:xfrm>
                  <a:off x="654120" y="4677734"/>
                  <a:ext cx="562740" cy="50862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" name="직사각형 1">
                  <a:extLst>
                    <a:ext uri="{FF2B5EF4-FFF2-40B4-BE49-F238E27FC236}">
                      <a16:creationId xmlns:a16="http://schemas.microsoft.com/office/drawing/2014/main" id="{2F072EB5-D5E1-48CC-A12D-7107809FB8E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4120" y="4677734"/>
                  <a:ext cx="562740" cy="508626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직사각형 56">
                  <a:extLst>
                    <a:ext uri="{FF2B5EF4-FFF2-40B4-BE49-F238E27FC236}">
                      <a16:creationId xmlns:a16="http://schemas.microsoft.com/office/drawing/2014/main" id="{6B964C80-2165-4103-8CA2-04AB5EB7C67E}"/>
                    </a:ext>
                  </a:extLst>
                </p:cNvPr>
                <p:cNvSpPr/>
                <p:nvPr/>
              </p:nvSpPr>
              <p:spPr>
                <a:xfrm>
                  <a:off x="2578929" y="4691069"/>
                  <a:ext cx="562740" cy="50862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7" name="직사각형 56">
                  <a:extLst>
                    <a:ext uri="{FF2B5EF4-FFF2-40B4-BE49-F238E27FC236}">
                      <a16:creationId xmlns:a16="http://schemas.microsoft.com/office/drawing/2014/main" id="{6B964C80-2165-4103-8CA2-04AB5EB7C67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78929" y="4691069"/>
                  <a:ext cx="562740" cy="508626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직사각형 57">
                  <a:extLst>
                    <a:ext uri="{FF2B5EF4-FFF2-40B4-BE49-F238E27FC236}">
                      <a16:creationId xmlns:a16="http://schemas.microsoft.com/office/drawing/2014/main" id="{CED09184-9A96-4310-8306-1E160FEF9147}"/>
                    </a:ext>
                  </a:extLst>
                </p:cNvPr>
                <p:cNvSpPr/>
                <p:nvPr/>
              </p:nvSpPr>
              <p:spPr>
                <a:xfrm>
                  <a:off x="4491075" y="4691069"/>
                  <a:ext cx="562740" cy="50862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+2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8" name="직사각형 57">
                  <a:extLst>
                    <a:ext uri="{FF2B5EF4-FFF2-40B4-BE49-F238E27FC236}">
                      <a16:creationId xmlns:a16="http://schemas.microsoft.com/office/drawing/2014/main" id="{CED09184-9A96-4310-8306-1E160FEF914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91075" y="4691069"/>
                  <a:ext cx="562740" cy="508626"/>
                </a:xfrm>
                <a:prstGeom prst="rect">
                  <a:avLst/>
                </a:prstGeom>
                <a:blipFill>
                  <a:blip r:embed="rId8"/>
                  <a:stretch>
                    <a:fillRect l="-1042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DFCA077C-7A90-4F35-BC50-665B21BC2F99}"/>
                </a:ext>
              </a:extLst>
            </p:cNvPr>
            <p:cNvGrpSpPr/>
            <p:nvPr/>
          </p:nvGrpSpPr>
          <p:grpSpPr>
            <a:xfrm>
              <a:off x="1216854" y="4721543"/>
              <a:ext cx="1362078" cy="421007"/>
              <a:chOff x="1216857" y="4747260"/>
              <a:chExt cx="1362078" cy="421007"/>
            </a:xfrm>
          </p:grpSpPr>
          <p:sp>
            <p:nvSpPr>
              <p:cNvPr id="13" name="자유형: 도형 12">
                <a:extLst>
                  <a:ext uri="{FF2B5EF4-FFF2-40B4-BE49-F238E27FC236}">
                    <a16:creationId xmlns:a16="http://schemas.microsoft.com/office/drawing/2014/main" id="{1CFFCBB9-8858-42DA-BBF7-465AE510EC95}"/>
                  </a:ext>
                </a:extLst>
              </p:cNvPr>
              <p:cNvSpPr/>
              <p:nvPr/>
            </p:nvSpPr>
            <p:spPr>
              <a:xfrm>
                <a:off x="1216859" y="4871087"/>
                <a:ext cx="1362075" cy="60960"/>
              </a:xfrm>
              <a:custGeom>
                <a:avLst/>
                <a:gdLst>
                  <a:gd name="connsiteX0" fmla="*/ 0 w 1257300"/>
                  <a:gd name="connsiteY0" fmla="*/ 257190 h 257190"/>
                  <a:gd name="connsiteX1" fmla="*/ 628650 w 1257300"/>
                  <a:gd name="connsiteY1" fmla="*/ 15 h 257190"/>
                  <a:gd name="connsiteX2" fmla="*/ 1257300 w 1257300"/>
                  <a:gd name="connsiteY2" fmla="*/ 247665 h 257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57300" h="257190">
                    <a:moveTo>
                      <a:pt x="0" y="257190"/>
                    </a:moveTo>
                    <a:cubicBezTo>
                      <a:pt x="209550" y="129396"/>
                      <a:pt x="419100" y="1602"/>
                      <a:pt x="628650" y="15"/>
                    </a:cubicBezTo>
                    <a:cubicBezTo>
                      <a:pt x="838200" y="-1573"/>
                      <a:pt x="1047750" y="123046"/>
                      <a:pt x="1257300" y="247665"/>
                    </a:cubicBezTo>
                  </a:path>
                </a:pathLst>
              </a:custGeom>
              <a:ln>
                <a:solidFill>
                  <a:srgbClr val="FFFF00"/>
                </a:solidFill>
                <a:headEnd type="none" w="med" len="med"/>
                <a:tailEnd type="arrow" w="med" len="med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" name="자유형: 도형 13">
                <a:extLst>
                  <a:ext uri="{FF2B5EF4-FFF2-40B4-BE49-F238E27FC236}">
                    <a16:creationId xmlns:a16="http://schemas.microsoft.com/office/drawing/2014/main" id="{9F2F3919-2499-4381-BC10-EE1B812848CC}"/>
                  </a:ext>
                </a:extLst>
              </p:cNvPr>
              <p:cNvSpPr/>
              <p:nvPr/>
            </p:nvSpPr>
            <p:spPr>
              <a:xfrm>
                <a:off x="1216858" y="4996818"/>
                <a:ext cx="1362075" cy="45719"/>
              </a:xfrm>
              <a:custGeom>
                <a:avLst/>
                <a:gdLst>
                  <a:gd name="connsiteX0" fmla="*/ 0 w 1352550"/>
                  <a:gd name="connsiteY0" fmla="*/ 28575 h 152649"/>
                  <a:gd name="connsiteX1" fmla="*/ 704850 w 1352550"/>
                  <a:gd name="connsiteY1" fmla="*/ 152400 h 152649"/>
                  <a:gd name="connsiteX2" fmla="*/ 1352550 w 1352550"/>
                  <a:gd name="connsiteY2" fmla="*/ 0 h 1526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352550" h="152649">
                    <a:moveTo>
                      <a:pt x="0" y="28575"/>
                    </a:moveTo>
                    <a:cubicBezTo>
                      <a:pt x="239712" y="92869"/>
                      <a:pt x="479425" y="157163"/>
                      <a:pt x="704850" y="152400"/>
                    </a:cubicBezTo>
                    <a:cubicBezTo>
                      <a:pt x="930275" y="147637"/>
                      <a:pt x="1141412" y="73818"/>
                      <a:pt x="1352550" y="0"/>
                    </a:cubicBezTo>
                  </a:path>
                </a:pathLst>
              </a:custGeom>
              <a:ln>
                <a:headEnd type="none" w="med" len="med"/>
                <a:tailEnd type="arrow" w="med" len="med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자유형: 도형 71">
                <a:extLst>
                  <a:ext uri="{FF2B5EF4-FFF2-40B4-BE49-F238E27FC236}">
                    <a16:creationId xmlns:a16="http://schemas.microsoft.com/office/drawing/2014/main" id="{DCC5CB45-C32C-42E0-860E-842CA86BC073}"/>
                  </a:ext>
                </a:extLst>
              </p:cNvPr>
              <p:cNvSpPr/>
              <p:nvPr/>
            </p:nvSpPr>
            <p:spPr>
              <a:xfrm>
                <a:off x="1216859" y="4747260"/>
                <a:ext cx="1362076" cy="125731"/>
              </a:xfrm>
              <a:custGeom>
                <a:avLst/>
                <a:gdLst>
                  <a:gd name="connsiteX0" fmla="*/ 0 w 1257300"/>
                  <a:gd name="connsiteY0" fmla="*/ 257190 h 257190"/>
                  <a:gd name="connsiteX1" fmla="*/ 628650 w 1257300"/>
                  <a:gd name="connsiteY1" fmla="*/ 15 h 257190"/>
                  <a:gd name="connsiteX2" fmla="*/ 1257300 w 1257300"/>
                  <a:gd name="connsiteY2" fmla="*/ 247665 h 257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57300" h="257190">
                    <a:moveTo>
                      <a:pt x="0" y="257190"/>
                    </a:moveTo>
                    <a:cubicBezTo>
                      <a:pt x="209550" y="129396"/>
                      <a:pt x="419100" y="1602"/>
                      <a:pt x="628650" y="15"/>
                    </a:cubicBezTo>
                    <a:cubicBezTo>
                      <a:pt x="838200" y="-1573"/>
                      <a:pt x="1047750" y="123046"/>
                      <a:pt x="1257300" y="247665"/>
                    </a:cubicBezTo>
                  </a:path>
                </a:pathLst>
              </a:custGeom>
              <a:ln>
                <a:solidFill>
                  <a:srgbClr val="92D050"/>
                </a:solidFill>
                <a:headEnd type="none" w="med" len="med"/>
                <a:tailEnd type="arrow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3" name="자유형: 도형 72">
                <a:extLst>
                  <a:ext uri="{FF2B5EF4-FFF2-40B4-BE49-F238E27FC236}">
                    <a16:creationId xmlns:a16="http://schemas.microsoft.com/office/drawing/2014/main" id="{6D9F499D-A98C-4429-93D0-FCBE618F79B4}"/>
                  </a:ext>
                </a:extLst>
              </p:cNvPr>
              <p:cNvSpPr/>
              <p:nvPr/>
            </p:nvSpPr>
            <p:spPr>
              <a:xfrm>
                <a:off x="1216857" y="5065397"/>
                <a:ext cx="1362075" cy="102870"/>
              </a:xfrm>
              <a:custGeom>
                <a:avLst/>
                <a:gdLst>
                  <a:gd name="connsiteX0" fmla="*/ 0 w 1352550"/>
                  <a:gd name="connsiteY0" fmla="*/ 28575 h 152649"/>
                  <a:gd name="connsiteX1" fmla="*/ 704850 w 1352550"/>
                  <a:gd name="connsiteY1" fmla="*/ 152400 h 152649"/>
                  <a:gd name="connsiteX2" fmla="*/ 1352550 w 1352550"/>
                  <a:gd name="connsiteY2" fmla="*/ 0 h 1526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352550" h="152649">
                    <a:moveTo>
                      <a:pt x="0" y="28575"/>
                    </a:moveTo>
                    <a:cubicBezTo>
                      <a:pt x="239712" y="92869"/>
                      <a:pt x="479425" y="157163"/>
                      <a:pt x="704850" y="152400"/>
                    </a:cubicBezTo>
                    <a:cubicBezTo>
                      <a:pt x="930275" y="147637"/>
                      <a:pt x="1141412" y="73818"/>
                      <a:pt x="1352550" y="0"/>
                    </a:cubicBezTo>
                  </a:path>
                </a:pathLst>
              </a:custGeom>
              <a:ln>
                <a:solidFill>
                  <a:srgbClr val="FFC000"/>
                </a:solidFill>
                <a:headEnd type="none" w="med" len="med"/>
                <a:tailEnd type="arrow" w="med" len="med"/>
              </a:ln>
            </p:spPr>
            <p:style>
              <a:lnRef idx="2">
                <a:schemeClr val="accent4"/>
              </a:lnRef>
              <a:fillRef idx="0">
                <a:schemeClr val="accent4"/>
              </a:fillRef>
              <a:effectRef idx="1">
                <a:schemeClr val="accent4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775D63F7-AB60-4379-99EA-C4C6E9580BBC}"/>
                </a:ext>
              </a:extLst>
            </p:cNvPr>
            <p:cNvGrpSpPr/>
            <p:nvPr/>
          </p:nvGrpSpPr>
          <p:grpSpPr>
            <a:xfrm>
              <a:off x="3141660" y="4721543"/>
              <a:ext cx="1362078" cy="421007"/>
              <a:chOff x="1216857" y="4747260"/>
              <a:chExt cx="1362078" cy="421007"/>
            </a:xfrm>
          </p:grpSpPr>
          <p:sp>
            <p:nvSpPr>
              <p:cNvPr id="76" name="자유형: 도형 75">
                <a:extLst>
                  <a:ext uri="{FF2B5EF4-FFF2-40B4-BE49-F238E27FC236}">
                    <a16:creationId xmlns:a16="http://schemas.microsoft.com/office/drawing/2014/main" id="{3102AE56-220E-43A7-89E1-C0C5053BDED5}"/>
                  </a:ext>
                </a:extLst>
              </p:cNvPr>
              <p:cNvSpPr/>
              <p:nvPr/>
            </p:nvSpPr>
            <p:spPr>
              <a:xfrm>
                <a:off x="1216859" y="4871087"/>
                <a:ext cx="1362075" cy="60960"/>
              </a:xfrm>
              <a:custGeom>
                <a:avLst/>
                <a:gdLst>
                  <a:gd name="connsiteX0" fmla="*/ 0 w 1257300"/>
                  <a:gd name="connsiteY0" fmla="*/ 257190 h 257190"/>
                  <a:gd name="connsiteX1" fmla="*/ 628650 w 1257300"/>
                  <a:gd name="connsiteY1" fmla="*/ 15 h 257190"/>
                  <a:gd name="connsiteX2" fmla="*/ 1257300 w 1257300"/>
                  <a:gd name="connsiteY2" fmla="*/ 247665 h 257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57300" h="257190">
                    <a:moveTo>
                      <a:pt x="0" y="257190"/>
                    </a:moveTo>
                    <a:cubicBezTo>
                      <a:pt x="209550" y="129396"/>
                      <a:pt x="419100" y="1602"/>
                      <a:pt x="628650" y="15"/>
                    </a:cubicBezTo>
                    <a:cubicBezTo>
                      <a:pt x="838200" y="-1573"/>
                      <a:pt x="1047750" y="123046"/>
                      <a:pt x="1257300" y="247665"/>
                    </a:cubicBezTo>
                  </a:path>
                </a:pathLst>
              </a:custGeom>
              <a:ln>
                <a:solidFill>
                  <a:srgbClr val="FFFF00"/>
                </a:solidFill>
                <a:headEnd type="none" w="med" len="med"/>
                <a:tailEnd type="arrow" w="med" len="med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7" name="자유형: 도형 76">
                <a:extLst>
                  <a:ext uri="{FF2B5EF4-FFF2-40B4-BE49-F238E27FC236}">
                    <a16:creationId xmlns:a16="http://schemas.microsoft.com/office/drawing/2014/main" id="{2EE891C9-17A4-47CC-A02D-A25BB74E1BB8}"/>
                  </a:ext>
                </a:extLst>
              </p:cNvPr>
              <p:cNvSpPr/>
              <p:nvPr/>
            </p:nvSpPr>
            <p:spPr>
              <a:xfrm>
                <a:off x="1216858" y="4996818"/>
                <a:ext cx="1362075" cy="45719"/>
              </a:xfrm>
              <a:custGeom>
                <a:avLst/>
                <a:gdLst>
                  <a:gd name="connsiteX0" fmla="*/ 0 w 1352550"/>
                  <a:gd name="connsiteY0" fmla="*/ 28575 h 152649"/>
                  <a:gd name="connsiteX1" fmla="*/ 704850 w 1352550"/>
                  <a:gd name="connsiteY1" fmla="*/ 152400 h 152649"/>
                  <a:gd name="connsiteX2" fmla="*/ 1352550 w 1352550"/>
                  <a:gd name="connsiteY2" fmla="*/ 0 h 1526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352550" h="152649">
                    <a:moveTo>
                      <a:pt x="0" y="28575"/>
                    </a:moveTo>
                    <a:cubicBezTo>
                      <a:pt x="239712" y="92869"/>
                      <a:pt x="479425" y="157163"/>
                      <a:pt x="704850" y="152400"/>
                    </a:cubicBezTo>
                    <a:cubicBezTo>
                      <a:pt x="930275" y="147637"/>
                      <a:pt x="1141412" y="73818"/>
                      <a:pt x="1352550" y="0"/>
                    </a:cubicBezTo>
                  </a:path>
                </a:pathLst>
              </a:custGeom>
              <a:ln>
                <a:headEnd type="none" w="med" len="med"/>
                <a:tailEnd type="arrow" w="med" len="med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8" name="자유형: 도형 77">
                <a:extLst>
                  <a:ext uri="{FF2B5EF4-FFF2-40B4-BE49-F238E27FC236}">
                    <a16:creationId xmlns:a16="http://schemas.microsoft.com/office/drawing/2014/main" id="{E2E2CE5B-C220-409D-B5CE-F5128EB14F20}"/>
                  </a:ext>
                </a:extLst>
              </p:cNvPr>
              <p:cNvSpPr/>
              <p:nvPr/>
            </p:nvSpPr>
            <p:spPr>
              <a:xfrm>
                <a:off x="1216859" y="4747260"/>
                <a:ext cx="1362076" cy="125731"/>
              </a:xfrm>
              <a:custGeom>
                <a:avLst/>
                <a:gdLst>
                  <a:gd name="connsiteX0" fmla="*/ 0 w 1257300"/>
                  <a:gd name="connsiteY0" fmla="*/ 257190 h 257190"/>
                  <a:gd name="connsiteX1" fmla="*/ 628650 w 1257300"/>
                  <a:gd name="connsiteY1" fmla="*/ 15 h 257190"/>
                  <a:gd name="connsiteX2" fmla="*/ 1257300 w 1257300"/>
                  <a:gd name="connsiteY2" fmla="*/ 247665 h 257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57300" h="257190">
                    <a:moveTo>
                      <a:pt x="0" y="257190"/>
                    </a:moveTo>
                    <a:cubicBezTo>
                      <a:pt x="209550" y="129396"/>
                      <a:pt x="419100" y="1602"/>
                      <a:pt x="628650" y="15"/>
                    </a:cubicBezTo>
                    <a:cubicBezTo>
                      <a:pt x="838200" y="-1573"/>
                      <a:pt x="1047750" y="123046"/>
                      <a:pt x="1257300" y="247665"/>
                    </a:cubicBezTo>
                  </a:path>
                </a:pathLst>
              </a:custGeom>
              <a:ln>
                <a:solidFill>
                  <a:srgbClr val="92D050"/>
                </a:solidFill>
                <a:headEnd type="none" w="med" len="med"/>
                <a:tailEnd type="arrow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9" name="자유형: 도형 78">
                <a:extLst>
                  <a:ext uri="{FF2B5EF4-FFF2-40B4-BE49-F238E27FC236}">
                    <a16:creationId xmlns:a16="http://schemas.microsoft.com/office/drawing/2014/main" id="{358ED675-1C9C-46BD-A071-C55AB5C40356}"/>
                  </a:ext>
                </a:extLst>
              </p:cNvPr>
              <p:cNvSpPr/>
              <p:nvPr/>
            </p:nvSpPr>
            <p:spPr>
              <a:xfrm>
                <a:off x="1216857" y="5065397"/>
                <a:ext cx="1362075" cy="102870"/>
              </a:xfrm>
              <a:custGeom>
                <a:avLst/>
                <a:gdLst>
                  <a:gd name="connsiteX0" fmla="*/ 0 w 1352550"/>
                  <a:gd name="connsiteY0" fmla="*/ 28575 h 152649"/>
                  <a:gd name="connsiteX1" fmla="*/ 704850 w 1352550"/>
                  <a:gd name="connsiteY1" fmla="*/ 152400 h 152649"/>
                  <a:gd name="connsiteX2" fmla="*/ 1352550 w 1352550"/>
                  <a:gd name="connsiteY2" fmla="*/ 0 h 1526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352550" h="152649">
                    <a:moveTo>
                      <a:pt x="0" y="28575"/>
                    </a:moveTo>
                    <a:cubicBezTo>
                      <a:pt x="239712" y="92869"/>
                      <a:pt x="479425" y="157163"/>
                      <a:pt x="704850" y="152400"/>
                    </a:cubicBezTo>
                    <a:cubicBezTo>
                      <a:pt x="930275" y="147637"/>
                      <a:pt x="1141412" y="73818"/>
                      <a:pt x="1352550" y="0"/>
                    </a:cubicBezTo>
                  </a:path>
                </a:pathLst>
              </a:custGeom>
              <a:ln>
                <a:solidFill>
                  <a:srgbClr val="FFC000"/>
                </a:solidFill>
                <a:headEnd type="none" w="med" len="med"/>
                <a:tailEnd type="arrow" w="med" len="med"/>
              </a:ln>
            </p:spPr>
            <p:style>
              <a:lnRef idx="2">
                <a:schemeClr val="accent4"/>
              </a:lnRef>
              <a:fillRef idx="0">
                <a:schemeClr val="accent4"/>
              </a:fillRef>
              <a:effectRef idx="1">
                <a:schemeClr val="accent4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직사각형 79">
                  <a:extLst>
                    <a:ext uri="{FF2B5EF4-FFF2-40B4-BE49-F238E27FC236}">
                      <a16:creationId xmlns:a16="http://schemas.microsoft.com/office/drawing/2014/main" id="{F3761232-1BD0-4030-9D5B-F69EC6910B98}"/>
                    </a:ext>
                  </a:extLst>
                </p:cNvPr>
                <p:cNvSpPr/>
                <p:nvPr/>
              </p:nvSpPr>
              <p:spPr>
                <a:xfrm>
                  <a:off x="6441190" y="4677734"/>
                  <a:ext cx="562740" cy="50862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+3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80" name="직사각형 79">
                  <a:extLst>
                    <a:ext uri="{FF2B5EF4-FFF2-40B4-BE49-F238E27FC236}">
                      <a16:creationId xmlns:a16="http://schemas.microsoft.com/office/drawing/2014/main" id="{F3761232-1BD0-4030-9D5B-F69EC6910B9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41190" y="4677734"/>
                  <a:ext cx="562740" cy="508626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81" name="그룹 80">
              <a:extLst>
                <a:ext uri="{FF2B5EF4-FFF2-40B4-BE49-F238E27FC236}">
                  <a16:creationId xmlns:a16="http://schemas.microsoft.com/office/drawing/2014/main" id="{35637A12-98D4-46EA-8F9B-B8AF17D8ADD3}"/>
                </a:ext>
              </a:extLst>
            </p:cNvPr>
            <p:cNvGrpSpPr/>
            <p:nvPr/>
          </p:nvGrpSpPr>
          <p:grpSpPr>
            <a:xfrm>
              <a:off x="5066465" y="4720592"/>
              <a:ext cx="1362078" cy="421007"/>
              <a:chOff x="1216857" y="4747260"/>
              <a:chExt cx="1362078" cy="421007"/>
            </a:xfrm>
          </p:grpSpPr>
          <p:sp>
            <p:nvSpPr>
              <p:cNvPr id="82" name="자유형: 도형 81">
                <a:extLst>
                  <a:ext uri="{FF2B5EF4-FFF2-40B4-BE49-F238E27FC236}">
                    <a16:creationId xmlns:a16="http://schemas.microsoft.com/office/drawing/2014/main" id="{86B84182-3CC9-4A36-8F1C-8B34B75ECE80}"/>
                  </a:ext>
                </a:extLst>
              </p:cNvPr>
              <p:cNvSpPr/>
              <p:nvPr/>
            </p:nvSpPr>
            <p:spPr>
              <a:xfrm>
                <a:off x="1216859" y="4871087"/>
                <a:ext cx="1362075" cy="60960"/>
              </a:xfrm>
              <a:custGeom>
                <a:avLst/>
                <a:gdLst>
                  <a:gd name="connsiteX0" fmla="*/ 0 w 1257300"/>
                  <a:gd name="connsiteY0" fmla="*/ 257190 h 257190"/>
                  <a:gd name="connsiteX1" fmla="*/ 628650 w 1257300"/>
                  <a:gd name="connsiteY1" fmla="*/ 15 h 257190"/>
                  <a:gd name="connsiteX2" fmla="*/ 1257300 w 1257300"/>
                  <a:gd name="connsiteY2" fmla="*/ 247665 h 257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57300" h="257190">
                    <a:moveTo>
                      <a:pt x="0" y="257190"/>
                    </a:moveTo>
                    <a:cubicBezTo>
                      <a:pt x="209550" y="129396"/>
                      <a:pt x="419100" y="1602"/>
                      <a:pt x="628650" y="15"/>
                    </a:cubicBezTo>
                    <a:cubicBezTo>
                      <a:pt x="838200" y="-1573"/>
                      <a:pt x="1047750" y="123046"/>
                      <a:pt x="1257300" y="247665"/>
                    </a:cubicBezTo>
                  </a:path>
                </a:pathLst>
              </a:custGeom>
              <a:ln>
                <a:solidFill>
                  <a:srgbClr val="FFFF00"/>
                </a:solidFill>
                <a:headEnd type="none" w="med" len="med"/>
                <a:tailEnd type="arrow" w="med" len="med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3" name="자유형: 도형 82">
                <a:extLst>
                  <a:ext uri="{FF2B5EF4-FFF2-40B4-BE49-F238E27FC236}">
                    <a16:creationId xmlns:a16="http://schemas.microsoft.com/office/drawing/2014/main" id="{4E875FC9-55AE-46EE-B713-3BE1DCEE6DCB}"/>
                  </a:ext>
                </a:extLst>
              </p:cNvPr>
              <p:cNvSpPr/>
              <p:nvPr/>
            </p:nvSpPr>
            <p:spPr>
              <a:xfrm>
                <a:off x="1216858" y="4996818"/>
                <a:ext cx="1362075" cy="45719"/>
              </a:xfrm>
              <a:custGeom>
                <a:avLst/>
                <a:gdLst>
                  <a:gd name="connsiteX0" fmla="*/ 0 w 1352550"/>
                  <a:gd name="connsiteY0" fmla="*/ 28575 h 152649"/>
                  <a:gd name="connsiteX1" fmla="*/ 704850 w 1352550"/>
                  <a:gd name="connsiteY1" fmla="*/ 152400 h 152649"/>
                  <a:gd name="connsiteX2" fmla="*/ 1352550 w 1352550"/>
                  <a:gd name="connsiteY2" fmla="*/ 0 h 1526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352550" h="152649">
                    <a:moveTo>
                      <a:pt x="0" y="28575"/>
                    </a:moveTo>
                    <a:cubicBezTo>
                      <a:pt x="239712" y="92869"/>
                      <a:pt x="479425" y="157163"/>
                      <a:pt x="704850" y="152400"/>
                    </a:cubicBezTo>
                    <a:cubicBezTo>
                      <a:pt x="930275" y="147637"/>
                      <a:pt x="1141412" y="73818"/>
                      <a:pt x="1352550" y="0"/>
                    </a:cubicBezTo>
                  </a:path>
                </a:pathLst>
              </a:custGeom>
              <a:ln>
                <a:headEnd type="none" w="med" len="med"/>
                <a:tailEnd type="arrow" w="med" len="med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자유형: 도형 83">
                <a:extLst>
                  <a:ext uri="{FF2B5EF4-FFF2-40B4-BE49-F238E27FC236}">
                    <a16:creationId xmlns:a16="http://schemas.microsoft.com/office/drawing/2014/main" id="{7E02F3CC-B5A3-4369-BF69-7C58494B74C8}"/>
                  </a:ext>
                </a:extLst>
              </p:cNvPr>
              <p:cNvSpPr/>
              <p:nvPr/>
            </p:nvSpPr>
            <p:spPr>
              <a:xfrm>
                <a:off x="1216859" y="4747260"/>
                <a:ext cx="1362076" cy="125731"/>
              </a:xfrm>
              <a:custGeom>
                <a:avLst/>
                <a:gdLst>
                  <a:gd name="connsiteX0" fmla="*/ 0 w 1257300"/>
                  <a:gd name="connsiteY0" fmla="*/ 257190 h 257190"/>
                  <a:gd name="connsiteX1" fmla="*/ 628650 w 1257300"/>
                  <a:gd name="connsiteY1" fmla="*/ 15 h 257190"/>
                  <a:gd name="connsiteX2" fmla="*/ 1257300 w 1257300"/>
                  <a:gd name="connsiteY2" fmla="*/ 247665 h 257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57300" h="257190">
                    <a:moveTo>
                      <a:pt x="0" y="257190"/>
                    </a:moveTo>
                    <a:cubicBezTo>
                      <a:pt x="209550" y="129396"/>
                      <a:pt x="419100" y="1602"/>
                      <a:pt x="628650" y="15"/>
                    </a:cubicBezTo>
                    <a:cubicBezTo>
                      <a:pt x="838200" y="-1573"/>
                      <a:pt x="1047750" y="123046"/>
                      <a:pt x="1257300" y="247665"/>
                    </a:cubicBezTo>
                  </a:path>
                </a:pathLst>
              </a:custGeom>
              <a:ln>
                <a:solidFill>
                  <a:srgbClr val="92D050"/>
                </a:solidFill>
                <a:headEnd type="none" w="med" len="med"/>
                <a:tailEnd type="arrow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5" name="자유형: 도형 84">
                <a:extLst>
                  <a:ext uri="{FF2B5EF4-FFF2-40B4-BE49-F238E27FC236}">
                    <a16:creationId xmlns:a16="http://schemas.microsoft.com/office/drawing/2014/main" id="{409E80D9-0384-4385-82C1-3EFDAC914391}"/>
                  </a:ext>
                </a:extLst>
              </p:cNvPr>
              <p:cNvSpPr/>
              <p:nvPr/>
            </p:nvSpPr>
            <p:spPr>
              <a:xfrm>
                <a:off x="1216857" y="5065397"/>
                <a:ext cx="1362075" cy="102870"/>
              </a:xfrm>
              <a:custGeom>
                <a:avLst/>
                <a:gdLst>
                  <a:gd name="connsiteX0" fmla="*/ 0 w 1352550"/>
                  <a:gd name="connsiteY0" fmla="*/ 28575 h 152649"/>
                  <a:gd name="connsiteX1" fmla="*/ 704850 w 1352550"/>
                  <a:gd name="connsiteY1" fmla="*/ 152400 h 152649"/>
                  <a:gd name="connsiteX2" fmla="*/ 1352550 w 1352550"/>
                  <a:gd name="connsiteY2" fmla="*/ 0 h 1526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352550" h="152649">
                    <a:moveTo>
                      <a:pt x="0" y="28575"/>
                    </a:moveTo>
                    <a:cubicBezTo>
                      <a:pt x="239712" y="92869"/>
                      <a:pt x="479425" y="157163"/>
                      <a:pt x="704850" y="152400"/>
                    </a:cubicBezTo>
                    <a:cubicBezTo>
                      <a:pt x="930275" y="147637"/>
                      <a:pt x="1141412" y="73818"/>
                      <a:pt x="1352550" y="0"/>
                    </a:cubicBezTo>
                  </a:path>
                </a:pathLst>
              </a:custGeom>
              <a:ln>
                <a:solidFill>
                  <a:srgbClr val="FFC000"/>
                </a:solidFill>
                <a:headEnd type="none" w="med" len="med"/>
                <a:tailEnd type="arrow" w="med" len="med"/>
              </a:ln>
            </p:spPr>
            <p:style>
              <a:lnRef idx="2">
                <a:schemeClr val="accent4"/>
              </a:lnRef>
              <a:fillRef idx="0">
                <a:schemeClr val="accent4"/>
              </a:fillRef>
              <a:effectRef idx="1">
                <a:schemeClr val="accent4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D082452E-6A84-452B-8A6B-6315172F55FF}"/>
              </a:ext>
            </a:extLst>
          </p:cNvPr>
          <p:cNvGrpSpPr/>
          <p:nvPr/>
        </p:nvGrpSpPr>
        <p:grpSpPr>
          <a:xfrm>
            <a:off x="754736" y="796613"/>
            <a:ext cx="5133975" cy="1200329"/>
            <a:chOff x="654120" y="1713148"/>
            <a:chExt cx="5133975" cy="1200329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AEABE8E-511F-4E37-994A-628ADEA8D4C0}"/>
                </a:ext>
              </a:extLst>
            </p:cNvPr>
            <p:cNvSpPr txBox="1"/>
            <p:nvPr/>
          </p:nvSpPr>
          <p:spPr>
            <a:xfrm>
              <a:off x="654120" y="1713148"/>
              <a:ext cx="513397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Operation pool = [Convolution,</a:t>
              </a:r>
            </a:p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                         Pooling,</a:t>
              </a:r>
            </a:p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                         Skip,</a:t>
              </a:r>
            </a:p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                         Dilation]</a:t>
              </a:r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D54EF2BA-C2AF-4737-AAF2-72D0280E0D38}"/>
                </a:ext>
              </a:extLst>
            </p:cNvPr>
            <p:cNvCxnSpPr>
              <a:cxnSpLocks/>
            </p:cNvCxnSpPr>
            <p:nvPr/>
          </p:nvCxnSpPr>
          <p:spPr>
            <a:xfrm>
              <a:off x="4067175" y="1897439"/>
              <a:ext cx="504825" cy="0"/>
            </a:xfrm>
            <a:prstGeom prst="line">
              <a:avLst/>
            </a:prstGeom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91" name="직선 연결선 90">
              <a:extLst>
                <a:ext uri="{FF2B5EF4-FFF2-40B4-BE49-F238E27FC236}">
                  <a16:creationId xmlns:a16="http://schemas.microsoft.com/office/drawing/2014/main" id="{119CCC61-EC11-4FFC-8FC0-6448D8C0ADA6}"/>
                </a:ext>
              </a:extLst>
            </p:cNvPr>
            <p:cNvCxnSpPr>
              <a:cxnSpLocks/>
            </p:cNvCxnSpPr>
            <p:nvPr/>
          </p:nvCxnSpPr>
          <p:spPr>
            <a:xfrm>
              <a:off x="4067175" y="2183189"/>
              <a:ext cx="504825" cy="0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2" name="직선 연결선 91">
              <a:extLst>
                <a:ext uri="{FF2B5EF4-FFF2-40B4-BE49-F238E27FC236}">
                  <a16:creationId xmlns:a16="http://schemas.microsoft.com/office/drawing/2014/main" id="{646BFB77-A85C-4DAA-9E29-6E39C192EE02}"/>
                </a:ext>
              </a:extLst>
            </p:cNvPr>
            <p:cNvCxnSpPr>
              <a:cxnSpLocks/>
            </p:cNvCxnSpPr>
            <p:nvPr/>
          </p:nvCxnSpPr>
          <p:spPr>
            <a:xfrm>
              <a:off x="4060667" y="2453776"/>
              <a:ext cx="504825" cy="0"/>
            </a:xfrm>
            <a:prstGeom prst="line">
              <a:avLst/>
            </a:prstGeom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93" name="직선 연결선 92">
              <a:extLst>
                <a:ext uri="{FF2B5EF4-FFF2-40B4-BE49-F238E27FC236}">
                  <a16:creationId xmlns:a16="http://schemas.microsoft.com/office/drawing/2014/main" id="{708B37A9-49FF-41D8-B1EA-375F7568A79E}"/>
                </a:ext>
              </a:extLst>
            </p:cNvPr>
            <p:cNvCxnSpPr>
              <a:cxnSpLocks/>
            </p:cNvCxnSpPr>
            <p:nvPr/>
          </p:nvCxnSpPr>
          <p:spPr>
            <a:xfrm>
              <a:off x="4060666" y="2764214"/>
              <a:ext cx="504825" cy="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FD3FE6C7-533E-4B71-9A21-6F13BE1CEA5A}"/>
              </a:ext>
            </a:extLst>
          </p:cNvPr>
          <p:cNvGrpSpPr/>
          <p:nvPr/>
        </p:nvGrpSpPr>
        <p:grpSpPr>
          <a:xfrm>
            <a:off x="1314792" y="2951445"/>
            <a:ext cx="6791586" cy="1272262"/>
            <a:chOff x="1328337" y="2891237"/>
            <a:chExt cx="6791586" cy="1272262"/>
          </a:xfrm>
        </p:grpSpPr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1DF18CEE-05D2-46FC-9B7C-E19F3F0134D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328337" y="2891237"/>
              <a:ext cx="4984835" cy="1272262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3" name="TextBox 112">
                  <a:extLst>
                    <a:ext uri="{FF2B5EF4-FFF2-40B4-BE49-F238E27FC236}">
                      <a16:creationId xmlns:a16="http://schemas.microsoft.com/office/drawing/2014/main" id="{70B1C810-99C1-43A3-B3CA-2A6F0233CB88}"/>
                    </a:ext>
                  </a:extLst>
                </p:cNvPr>
                <p:cNvSpPr txBox="1"/>
                <p:nvPr/>
              </p:nvSpPr>
              <p:spPr>
                <a:xfrm>
                  <a:off x="5538404" y="3282141"/>
                  <a:ext cx="2581519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= </m:t>
                            </m:r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lang="en-US" sz="22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13" name="TextBox 112">
                  <a:extLst>
                    <a:ext uri="{FF2B5EF4-FFF2-40B4-BE49-F238E27FC236}">
                      <a16:creationId xmlns:a16="http://schemas.microsoft.com/office/drawing/2014/main" id="{70B1C810-99C1-43A3-B3CA-2A6F0233CB8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38404" y="3282141"/>
                  <a:ext cx="2581519" cy="430887"/>
                </a:xfrm>
                <a:prstGeom prst="rect">
                  <a:avLst/>
                </a:prstGeom>
                <a:blipFill>
                  <a:blip r:embed="rId11"/>
                  <a:stretch>
                    <a:fillRect b="-28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5" name="CustomShape 2">
            <a:extLst>
              <a:ext uri="{FF2B5EF4-FFF2-40B4-BE49-F238E27FC236}">
                <a16:creationId xmlns:a16="http://schemas.microsoft.com/office/drawing/2014/main" id="{607B736C-6196-4398-9B81-FEB1378388B7}"/>
              </a:ext>
            </a:extLst>
          </p:cNvPr>
          <p:cNvSpPr/>
          <p:nvPr/>
        </p:nvSpPr>
        <p:spPr>
          <a:xfrm>
            <a:off x="8418894" y="6258600"/>
            <a:ext cx="541800" cy="558000"/>
          </a:xfrm>
          <a:prstGeom prst="rect">
            <a:avLst/>
          </a:prstGeom>
          <a:solidFill>
            <a:srgbClr val="970000"/>
          </a:solidFill>
          <a:ln w="5724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" name="TextShape 3">
            <a:extLst>
              <a:ext uri="{FF2B5EF4-FFF2-40B4-BE49-F238E27FC236}">
                <a16:creationId xmlns:a16="http://schemas.microsoft.com/office/drawing/2014/main" id="{34EC9FB9-5E97-416C-88FF-582BA2859C36}"/>
              </a:ext>
            </a:extLst>
          </p:cNvPr>
          <p:cNvSpPr txBox="1"/>
          <p:nvPr/>
        </p:nvSpPr>
        <p:spPr>
          <a:xfrm>
            <a:off x="8492524" y="6395760"/>
            <a:ext cx="394539" cy="2736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fld id="{B3ECEE66-8A06-4147-AD7C-0007C7E7F7D4}" type="slidenum">
              <a:rPr lang="en-US" sz="1200" b="1" strike="noStrike" spc="-1">
                <a:solidFill>
                  <a:srgbClr val="FFFFFF"/>
                </a:solidFill>
                <a:latin typeface="Times New Roman"/>
              </a:rPr>
              <a:pPr algn="ctr">
                <a:lnSpc>
                  <a:spcPct val="100000"/>
                </a:lnSpc>
              </a:pPr>
              <a:t>11</a:t>
            </a:fld>
            <a:endParaRPr lang="en-US" sz="1200" b="0" strike="noStrike" spc="-1" dirty="0">
              <a:latin typeface="Times New Roman"/>
            </a:endParaRP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9479A897-578B-4B8D-ADE9-066AE22121CD}"/>
              </a:ext>
            </a:extLst>
          </p:cNvPr>
          <p:cNvGrpSpPr/>
          <p:nvPr/>
        </p:nvGrpSpPr>
        <p:grpSpPr>
          <a:xfrm>
            <a:off x="1328337" y="5088258"/>
            <a:ext cx="7693723" cy="1372676"/>
            <a:chOff x="1004028" y="5239373"/>
            <a:chExt cx="7693723" cy="1372676"/>
          </a:xfrm>
        </p:grpSpPr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71610E63-B58A-49E1-B008-29FEB4AED8BA}"/>
                </a:ext>
              </a:extLst>
            </p:cNvPr>
            <p:cNvGrpSpPr/>
            <p:nvPr/>
          </p:nvGrpSpPr>
          <p:grpSpPr>
            <a:xfrm>
              <a:off x="1130001" y="5239373"/>
              <a:ext cx="7567750" cy="1372676"/>
              <a:chOff x="587961" y="4132300"/>
              <a:chExt cx="8122560" cy="1694117"/>
            </a:xfrm>
          </p:grpSpPr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8CF592B4-65E2-4D13-B48C-87F78C542E37}"/>
                  </a:ext>
                </a:extLst>
              </p:cNvPr>
              <p:cNvSpPr txBox="1"/>
              <p:nvPr/>
            </p:nvSpPr>
            <p:spPr>
              <a:xfrm>
                <a:off x="1248698" y="4132300"/>
                <a:ext cx="6612500" cy="4938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000" dirty="0">
                    <a:latin typeface="times new"/>
                  </a:rPr>
                  <a:t>  :  </a:t>
                </a:r>
                <a:r>
                  <a:rPr lang="ko-KR" altLang="en-US" sz="2000" dirty="0">
                    <a:latin typeface="times new"/>
                  </a:rPr>
                  <a:t>검색할 연산자 집합 </a:t>
                </a:r>
                <a:r>
                  <a:rPr lang="en-US" altLang="ko-KR" sz="2000" dirty="0">
                    <a:latin typeface="times new"/>
                  </a:rPr>
                  <a:t>O</a:t>
                </a:r>
                <a:r>
                  <a:rPr lang="ko-KR" altLang="en-US" sz="2000" dirty="0">
                    <a:latin typeface="times new"/>
                  </a:rPr>
                  <a:t>에서 선택된 </a:t>
                </a:r>
                <a:r>
                  <a:rPr lang="en-US" altLang="ko-KR" sz="2000" dirty="0">
                    <a:latin typeface="times new"/>
                  </a:rPr>
                  <a:t>k</a:t>
                </a:r>
                <a:r>
                  <a:rPr lang="ko-KR" altLang="en-US" sz="2000" dirty="0">
                    <a:latin typeface="times new"/>
                  </a:rPr>
                  <a:t>번째 연산자</a:t>
                </a:r>
              </a:p>
            </p:txBody>
          </p:sp>
          <p:pic>
            <p:nvPicPr>
              <p:cNvPr id="50" name="그림 49">
                <a:extLst>
                  <a:ext uri="{FF2B5EF4-FFF2-40B4-BE49-F238E27FC236}">
                    <a16:creationId xmlns:a16="http://schemas.microsoft.com/office/drawing/2014/main" id="{274F31FE-A2A0-4044-BA26-B0FFBD30E93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/>
              <a:srcRect l="26773" t="454"/>
              <a:stretch/>
            </p:blipFill>
            <p:spPr>
              <a:xfrm>
                <a:off x="795776" y="4236444"/>
                <a:ext cx="609431" cy="378528"/>
              </a:xfrm>
              <a:prstGeom prst="rect">
                <a:avLst/>
              </a:prstGeom>
            </p:spPr>
          </p:pic>
          <p:pic>
            <p:nvPicPr>
              <p:cNvPr id="51" name="그림 50">
                <a:extLst>
                  <a:ext uri="{FF2B5EF4-FFF2-40B4-BE49-F238E27FC236}">
                    <a16:creationId xmlns:a16="http://schemas.microsoft.com/office/drawing/2014/main" id="{F5C7EFF4-573F-41BB-8C5F-C2B39DCD50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87961" y="5288770"/>
                <a:ext cx="840788" cy="537647"/>
              </a:xfrm>
              <a:prstGeom prst="rect">
                <a:avLst/>
              </a:prstGeom>
            </p:spPr>
          </p:pic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20CFE9C5-1B37-42B7-A52D-46D518C1A296}"/>
                  </a:ext>
                </a:extLst>
              </p:cNvPr>
              <p:cNvSpPr txBox="1"/>
              <p:nvPr/>
            </p:nvSpPr>
            <p:spPr>
              <a:xfrm>
                <a:off x="1419204" y="5292456"/>
                <a:ext cx="7291317" cy="4938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000" dirty="0">
                    <a:latin typeface="times new"/>
                  </a:rPr>
                  <a:t>:  </a:t>
                </a:r>
                <a:r>
                  <a:rPr lang="ko-KR" altLang="en-US" sz="2000" dirty="0">
                    <a:latin typeface="times new"/>
                  </a:rPr>
                  <a:t>혼합 연산자 </a:t>
                </a:r>
                <a:r>
                  <a:rPr lang="en-US" altLang="ko-KR" sz="2000" dirty="0">
                    <a:latin typeface="times new"/>
                  </a:rPr>
                  <a:t>(Mixed operation)</a:t>
                </a:r>
              </a:p>
            </p:txBody>
          </p:sp>
          <p:pic>
            <p:nvPicPr>
              <p:cNvPr id="53" name="그림 52">
                <a:extLst>
                  <a:ext uri="{FF2B5EF4-FFF2-40B4-BE49-F238E27FC236}">
                    <a16:creationId xmlns:a16="http://schemas.microsoft.com/office/drawing/2014/main" id="{BF5DC29D-6DED-4BC3-BD1F-83686BDA9A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89797" y="4713624"/>
                <a:ext cx="845300" cy="486688"/>
              </a:xfrm>
              <a:prstGeom prst="rect">
                <a:avLst/>
              </a:prstGeom>
            </p:spPr>
          </p:pic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7CA817A9-603C-4BDA-847D-6B8B27A45697}"/>
                  </a:ext>
                </a:extLst>
              </p:cNvPr>
              <p:cNvSpPr txBox="1"/>
              <p:nvPr/>
            </p:nvSpPr>
            <p:spPr>
              <a:xfrm>
                <a:off x="1419204" y="4685256"/>
                <a:ext cx="7291317" cy="4938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000" dirty="0">
                    <a:latin typeface="times new"/>
                  </a:rPr>
                  <a:t>:  </a:t>
                </a:r>
                <a:r>
                  <a:rPr lang="ko-KR" altLang="en-US" sz="2000" dirty="0">
                    <a:latin typeface="times new"/>
                  </a:rPr>
                  <a:t>아키텍처 파라미터</a:t>
                </a:r>
                <a:r>
                  <a:rPr lang="en-US" altLang="ko-KR" sz="2000" dirty="0">
                    <a:latin typeface="times new"/>
                  </a:rPr>
                  <a:t> (</a:t>
                </a:r>
                <a:r>
                  <a:rPr lang="ko-KR" altLang="en-US" sz="2000" dirty="0">
                    <a:latin typeface="times new"/>
                  </a:rPr>
                  <a:t>벡터</a:t>
                </a:r>
                <a:r>
                  <a:rPr lang="en-US" altLang="ko-KR" sz="2000" dirty="0">
                    <a:latin typeface="times new"/>
                  </a:rPr>
                  <a:t>)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3255AF93-1D25-43E2-8279-CB88BC568C85}"/>
                    </a:ext>
                  </a:extLst>
                </p:cNvPr>
                <p:cNvSpPr txBox="1"/>
                <p:nvPr/>
              </p:nvSpPr>
              <p:spPr>
                <a:xfrm>
                  <a:off x="1004028" y="5294431"/>
                  <a:ext cx="41131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3255AF93-1D25-43E2-8279-CB88BC568C8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4028" y="5294431"/>
                  <a:ext cx="411314" cy="369332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8941770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3. </a:t>
              </a:r>
              <a:r>
                <a:rPr lang="ko-KR" alt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미분가능 아키텍처 검색</a:t>
              </a:r>
              <a:r>
                <a:rPr lang="en-US" altLang="ko-KR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(DARTS) (5/8)</a:t>
              </a:r>
              <a:endParaRPr lang="en-US" sz="3600" spc="-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0" name="표 19">
                <a:extLst>
                  <a:ext uri="{FF2B5EF4-FFF2-40B4-BE49-F238E27FC236}">
                    <a16:creationId xmlns:a16="http://schemas.microsoft.com/office/drawing/2014/main" id="{2F4F3675-506B-41FF-9D55-F571D37DD67C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4292994" y="3001620"/>
              <a:ext cx="1842458" cy="1952626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842458">
                      <a:extLst>
                        <a:ext uri="{9D8B030D-6E8A-4147-A177-3AD203B41FA5}">
                          <a16:colId xmlns:a16="http://schemas.microsoft.com/office/drawing/2014/main" val="3578179942"/>
                        </a:ext>
                      </a:extLst>
                    </a:gridCol>
                  </a:tblGrid>
                  <a:tr h="488157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Convolution(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 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737238613"/>
                      </a:ext>
                    </a:extLst>
                  </a:tr>
                  <a:tr h="488157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Pooling(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 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18698771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Skip(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 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55146244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Dilation(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 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76418348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0" name="표 19">
                <a:extLst>
                  <a:ext uri="{FF2B5EF4-FFF2-40B4-BE49-F238E27FC236}">
                    <a16:creationId xmlns:a16="http://schemas.microsoft.com/office/drawing/2014/main" id="{2F4F3675-506B-41FF-9D55-F571D37DD67C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4292994" y="3001620"/>
              <a:ext cx="1842458" cy="1952626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842458">
                      <a:extLst>
                        <a:ext uri="{9D8B030D-6E8A-4147-A177-3AD203B41FA5}">
                          <a16:colId xmlns:a16="http://schemas.microsoft.com/office/drawing/2014/main" val="3578179942"/>
                        </a:ext>
                      </a:extLst>
                    </a:gridCol>
                  </a:tblGrid>
                  <a:tr h="48815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330" t="-1250" r="-660" b="-30875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37238613"/>
                      </a:ext>
                    </a:extLst>
                  </a:tr>
                  <a:tr h="48815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330" t="-100000" r="-660" b="-20493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18698771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330" t="-202500" r="-660" b="-107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55146244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330" t="-302500" r="-660" b="-7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64183488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19" name="그룹 18">
            <a:extLst>
              <a:ext uri="{FF2B5EF4-FFF2-40B4-BE49-F238E27FC236}">
                <a16:creationId xmlns:a16="http://schemas.microsoft.com/office/drawing/2014/main" id="{E915A2F0-56D5-42BA-8D9C-B073C2089473}"/>
              </a:ext>
            </a:extLst>
          </p:cNvPr>
          <p:cNvGrpSpPr/>
          <p:nvPr/>
        </p:nvGrpSpPr>
        <p:grpSpPr>
          <a:xfrm>
            <a:off x="6135452" y="3263131"/>
            <a:ext cx="2399998" cy="1466850"/>
            <a:chOff x="2971801" y="4528841"/>
            <a:chExt cx="2399998" cy="1466850"/>
          </a:xfrm>
        </p:grpSpPr>
        <p:cxnSp>
          <p:nvCxnSpPr>
            <p:cNvPr id="3" name="직선 연결선 2">
              <a:extLst>
                <a:ext uri="{FF2B5EF4-FFF2-40B4-BE49-F238E27FC236}">
                  <a16:creationId xmlns:a16="http://schemas.microsoft.com/office/drawing/2014/main" id="{D9B58815-D7F7-48FC-A2F7-87815C428C02}"/>
                </a:ext>
              </a:extLst>
            </p:cNvPr>
            <p:cNvCxnSpPr>
              <a:cxnSpLocks/>
            </p:cNvCxnSpPr>
            <p:nvPr/>
          </p:nvCxnSpPr>
          <p:spPr>
            <a:xfrm>
              <a:off x="2971801" y="4528841"/>
              <a:ext cx="514349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DEFBE384-BF2F-45C4-BF83-0D8FB8735351}"/>
                </a:ext>
              </a:extLst>
            </p:cNvPr>
            <p:cNvCxnSpPr>
              <a:cxnSpLocks/>
            </p:cNvCxnSpPr>
            <p:nvPr/>
          </p:nvCxnSpPr>
          <p:spPr>
            <a:xfrm>
              <a:off x="2971801" y="5024141"/>
              <a:ext cx="514349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67BD136A-DE45-42D7-ADCA-AD2ED4FD05C8}"/>
                </a:ext>
              </a:extLst>
            </p:cNvPr>
            <p:cNvCxnSpPr>
              <a:cxnSpLocks/>
            </p:cNvCxnSpPr>
            <p:nvPr/>
          </p:nvCxnSpPr>
          <p:spPr>
            <a:xfrm>
              <a:off x="2971801" y="5500391"/>
              <a:ext cx="514349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6BBB4681-BC2E-4FB1-829C-56167EA2B174}"/>
                </a:ext>
              </a:extLst>
            </p:cNvPr>
            <p:cNvCxnSpPr>
              <a:cxnSpLocks/>
            </p:cNvCxnSpPr>
            <p:nvPr/>
          </p:nvCxnSpPr>
          <p:spPr>
            <a:xfrm>
              <a:off x="2971801" y="5995691"/>
              <a:ext cx="514349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5E6D53FC-E1C9-49D2-9B50-7F17849060FD}"/>
                </a:ext>
              </a:extLst>
            </p:cNvPr>
            <p:cNvCxnSpPr>
              <a:cxnSpLocks/>
            </p:cNvCxnSpPr>
            <p:nvPr/>
          </p:nvCxnSpPr>
          <p:spPr>
            <a:xfrm>
              <a:off x="3486150" y="4528841"/>
              <a:ext cx="0" cy="146685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24A41675-291D-461F-8319-6923A607E073}"/>
                </a:ext>
              </a:extLst>
            </p:cNvPr>
            <p:cNvCxnSpPr>
              <a:cxnSpLocks/>
            </p:cNvCxnSpPr>
            <p:nvPr/>
          </p:nvCxnSpPr>
          <p:spPr>
            <a:xfrm>
              <a:off x="3486150" y="5262266"/>
              <a:ext cx="1085670" cy="0"/>
            </a:xfrm>
            <a:prstGeom prst="line">
              <a:avLst/>
            </a:prstGeom>
            <a:ln>
              <a:headEnd type="none" w="med" len="med"/>
              <a:tailEnd type="arrow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951CC511-F9FC-4CE6-B1F7-AE565F3150BA}"/>
                </a:ext>
              </a:extLst>
            </p:cNvPr>
            <p:cNvSpPr/>
            <p:nvPr/>
          </p:nvSpPr>
          <p:spPr>
            <a:xfrm>
              <a:off x="3686176" y="4934080"/>
              <a:ext cx="628645" cy="61912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</a:rPr>
                <a:t>+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직사각형 16">
                  <a:extLst>
                    <a:ext uri="{FF2B5EF4-FFF2-40B4-BE49-F238E27FC236}">
                      <a16:creationId xmlns:a16="http://schemas.microsoft.com/office/drawing/2014/main" id="{1F010CCB-F51F-419F-9B8B-E35D2575C5C7}"/>
                    </a:ext>
                  </a:extLst>
                </p:cNvPr>
                <p:cNvSpPr/>
                <p:nvPr/>
              </p:nvSpPr>
              <p:spPr>
                <a:xfrm>
                  <a:off x="4681198" y="4952703"/>
                  <a:ext cx="690601" cy="619125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7" name="직사각형 16">
                  <a:extLst>
                    <a:ext uri="{FF2B5EF4-FFF2-40B4-BE49-F238E27FC236}">
                      <a16:creationId xmlns:a16="http://schemas.microsoft.com/office/drawing/2014/main" id="{1F010CCB-F51F-419F-9B8B-E35D2575C5C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81198" y="4952703"/>
                  <a:ext cx="690601" cy="61912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8" name="표 37">
                <a:extLst>
                  <a:ext uri="{FF2B5EF4-FFF2-40B4-BE49-F238E27FC236}">
                    <a16:creationId xmlns:a16="http://schemas.microsoft.com/office/drawing/2014/main" id="{BB7E5786-6BDB-42FA-B658-C13609E387E4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580723" y="2996237"/>
              <a:ext cx="938844" cy="1952624"/>
            </p:xfrm>
            <a:graphic>
              <a:graphicData uri="http://schemas.openxmlformats.org/drawingml/2006/table">
                <a:tbl>
                  <a:tblPr/>
                  <a:tblGrid>
                    <a:gridCol w="938844">
                      <a:extLst>
                        <a:ext uri="{9D8B030D-6E8A-4147-A177-3AD203B41FA5}">
                          <a16:colId xmlns:a16="http://schemas.microsoft.com/office/drawing/2014/main" val="3848954472"/>
                        </a:ext>
                      </a:extLst>
                    </a:gridCol>
                  </a:tblGrid>
                  <a:tr h="488156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p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solid"/>
                        </a:lnL>
                        <a:lnR w="12700" cmpd="sng">
                          <a:solidFill>
                            <a:schemeClr val="tx1"/>
                          </a:solidFill>
                          <a:prstDash val="solid"/>
                        </a:lnR>
                        <a:lnT w="12700" cmpd="sng">
                          <a:solidFill>
                            <a:schemeClr val="tx1"/>
                          </a:solidFill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99102560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p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+1)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solid"/>
                        </a:lnL>
                        <a:lnR w="12700" cmpd="sng">
                          <a:solidFill>
                            <a:schemeClr val="tx1"/>
                          </a:solidFill>
                          <a:prstDash val="solid"/>
                        </a:lnR>
                        <a:lnT w="12700" cmpd="sng">
                          <a:solidFill>
                            <a:schemeClr val="tx1"/>
                          </a:solidFill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132555969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p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+2)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solid"/>
                        </a:lnL>
                        <a:lnR w="12700" cmpd="sng">
                          <a:solidFill>
                            <a:schemeClr val="tx1"/>
                          </a:solidFill>
                          <a:prstDash val="solid"/>
                        </a:lnR>
                        <a:lnT w="12700" cmpd="sng">
                          <a:solidFill>
                            <a:schemeClr val="tx1"/>
                          </a:solidFill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080837216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p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+3)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solid"/>
                        </a:lnL>
                        <a:lnR w="12700" cmpd="sng">
                          <a:solidFill>
                            <a:schemeClr val="tx1"/>
                          </a:solidFill>
                          <a:prstDash val="solid"/>
                        </a:lnR>
                        <a:lnT w="12700" cmpd="sng">
                          <a:solidFill>
                            <a:schemeClr val="tx1"/>
                          </a:solidFill>
                          <a:prstDash val="solid"/>
                        </a:lnT>
                        <a:lnB w="12700" cmpd="sng">
                          <a:solidFill>
                            <a:schemeClr val="tx1"/>
                          </a:solidFill>
                          <a:prstDash val="soli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54700123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8" name="표 37">
                <a:extLst>
                  <a:ext uri="{FF2B5EF4-FFF2-40B4-BE49-F238E27FC236}">
                    <a16:creationId xmlns:a16="http://schemas.microsoft.com/office/drawing/2014/main" id="{BB7E5786-6BDB-42FA-B658-C13609E387E4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580723" y="2996237"/>
              <a:ext cx="938844" cy="1952624"/>
            </p:xfrm>
            <a:graphic>
              <a:graphicData uri="http://schemas.openxmlformats.org/drawingml/2006/table">
                <a:tbl>
                  <a:tblPr/>
                  <a:tblGrid>
                    <a:gridCol w="938844">
                      <a:extLst>
                        <a:ext uri="{9D8B030D-6E8A-4147-A177-3AD203B41FA5}">
                          <a16:colId xmlns:a16="http://schemas.microsoft.com/office/drawing/2014/main" val="3848954472"/>
                        </a:ext>
                      </a:extLst>
                    </a:gridCol>
                  </a:tblGrid>
                  <a:tr h="48815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solid"/>
                        </a:lnL>
                        <a:lnR w="12700" cmpd="sng">
                          <a:solidFill>
                            <a:schemeClr val="tx1"/>
                          </a:solidFill>
                          <a:prstDash val="solid"/>
                        </a:lnR>
                        <a:lnT w="12700" cmpd="sng">
                          <a:solidFill>
                            <a:schemeClr val="tx1"/>
                          </a:solidFill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645" t="-1250" r="-1290" b="-30375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9102560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solid"/>
                        </a:lnL>
                        <a:lnR w="12700" cmpd="sng">
                          <a:solidFill>
                            <a:schemeClr val="tx1"/>
                          </a:solidFill>
                          <a:prstDash val="solid"/>
                        </a:lnR>
                        <a:lnT w="12700" cmpd="sng">
                          <a:solidFill>
                            <a:schemeClr val="tx1"/>
                          </a:solidFill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645" t="-100000" r="-1290" b="-2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32555969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solid"/>
                        </a:lnL>
                        <a:lnR w="12700" cmpd="sng">
                          <a:solidFill>
                            <a:schemeClr val="tx1"/>
                          </a:solidFill>
                          <a:prstDash val="solid"/>
                        </a:lnR>
                        <a:lnT w="12700" cmpd="sng">
                          <a:solidFill>
                            <a:schemeClr val="tx1"/>
                          </a:solidFill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645" t="-202500" r="-1290" b="-102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80837216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solid"/>
                        </a:lnL>
                        <a:lnR w="12700" cmpd="sng">
                          <a:solidFill>
                            <a:schemeClr val="tx1"/>
                          </a:solidFill>
                          <a:prstDash val="solid"/>
                        </a:lnR>
                        <a:lnT w="12700" cmpd="sng">
                          <a:solidFill>
                            <a:schemeClr val="tx1"/>
                          </a:solidFill>
                          <a:prstDash val="solid"/>
                        </a:lnT>
                        <a:lnB w="12700" cmpd="sng">
                          <a:solidFill>
                            <a:schemeClr val="tx1"/>
                          </a:solidFill>
                          <a:prstDash val="solid"/>
                        </a:lnB>
                        <a:blipFill>
                          <a:blip r:embed="rId7"/>
                          <a:stretch>
                            <a:fillRect l="-645" t="-302500" r="-1290" b="-2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47001233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39" name="그룹 38">
            <a:extLst>
              <a:ext uri="{FF2B5EF4-FFF2-40B4-BE49-F238E27FC236}">
                <a16:creationId xmlns:a16="http://schemas.microsoft.com/office/drawing/2014/main" id="{E8B85F00-9AD5-4D7A-81C5-7EAA12B67AD0}"/>
              </a:ext>
            </a:extLst>
          </p:cNvPr>
          <p:cNvGrpSpPr/>
          <p:nvPr/>
        </p:nvGrpSpPr>
        <p:grpSpPr>
          <a:xfrm>
            <a:off x="3896169" y="3059841"/>
            <a:ext cx="250817" cy="1836182"/>
            <a:chOff x="2637314" y="3779123"/>
            <a:chExt cx="250817" cy="183618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2922080-15D1-433F-A409-0712106075AC}"/>
                </a:ext>
              </a:extLst>
            </p:cNvPr>
            <p:cNvSpPr txBox="1"/>
            <p:nvPr/>
          </p:nvSpPr>
          <p:spPr>
            <a:xfrm>
              <a:off x="2637314" y="3779123"/>
              <a:ext cx="2508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x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D5E778A-E216-4BBA-8FB3-864F254A04C6}"/>
                </a:ext>
              </a:extLst>
            </p:cNvPr>
            <p:cNvSpPr txBox="1"/>
            <p:nvPr/>
          </p:nvSpPr>
          <p:spPr>
            <a:xfrm>
              <a:off x="2637314" y="4274423"/>
              <a:ext cx="2508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x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D0A7E87D-85A8-43A7-939B-5F445075B91C}"/>
                </a:ext>
              </a:extLst>
            </p:cNvPr>
            <p:cNvSpPr txBox="1"/>
            <p:nvPr/>
          </p:nvSpPr>
          <p:spPr>
            <a:xfrm>
              <a:off x="2637314" y="4744978"/>
              <a:ext cx="2508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x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272531A2-E660-4F11-90EB-D3007F8FDD61}"/>
                </a:ext>
              </a:extLst>
            </p:cNvPr>
            <p:cNvSpPr txBox="1"/>
            <p:nvPr/>
          </p:nvSpPr>
          <p:spPr>
            <a:xfrm>
              <a:off x="2637314" y="5245973"/>
              <a:ext cx="2508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x</a:t>
              </a:r>
            </a:p>
          </p:txBody>
        </p: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E67EE0BB-6203-4927-A8F2-9D51DCCC3B26}"/>
              </a:ext>
            </a:extLst>
          </p:cNvPr>
          <p:cNvGrpSpPr/>
          <p:nvPr/>
        </p:nvGrpSpPr>
        <p:grpSpPr>
          <a:xfrm>
            <a:off x="910521" y="1007298"/>
            <a:ext cx="2841552" cy="679053"/>
            <a:chOff x="1396915" y="2848351"/>
            <a:chExt cx="2487549" cy="52196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직사각형 52">
                  <a:extLst>
                    <a:ext uri="{FF2B5EF4-FFF2-40B4-BE49-F238E27FC236}">
                      <a16:creationId xmlns:a16="http://schemas.microsoft.com/office/drawing/2014/main" id="{27FD248D-85CE-4650-8A1D-05863178C5DC}"/>
                    </a:ext>
                  </a:extLst>
                </p:cNvPr>
                <p:cNvSpPr/>
                <p:nvPr/>
              </p:nvSpPr>
              <p:spPr>
                <a:xfrm>
                  <a:off x="1396915" y="2848351"/>
                  <a:ext cx="562740" cy="50862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3" name="직사각형 52">
                  <a:extLst>
                    <a:ext uri="{FF2B5EF4-FFF2-40B4-BE49-F238E27FC236}">
                      <a16:creationId xmlns:a16="http://schemas.microsoft.com/office/drawing/2014/main" id="{27FD248D-85CE-4650-8A1D-05863178C5D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96915" y="2848351"/>
                  <a:ext cx="562740" cy="508626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직사각형 53">
                  <a:extLst>
                    <a:ext uri="{FF2B5EF4-FFF2-40B4-BE49-F238E27FC236}">
                      <a16:creationId xmlns:a16="http://schemas.microsoft.com/office/drawing/2014/main" id="{E2D5CD4A-9499-4CE1-ABCB-D3AD68B91EF3}"/>
                    </a:ext>
                  </a:extLst>
                </p:cNvPr>
                <p:cNvSpPr/>
                <p:nvPr/>
              </p:nvSpPr>
              <p:spPr>
                <a:xfrm>
                  <a:off x="3321724" y="2861686"/>
                  <a:ext cx="562740" cy="50862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4" name="직사각형 53">
                  <a:extLst>
                    <a:ext uri="{FF2B5EF4-FFF2-40B4-BE49-F238E27FC236}">
                      <a16:creationId xmlns:a16="http://schemas.microsoft.com/office/drawing/2014/main" id="{E2D5CD4A-9499-4CE1-ABCB-D3AD68B91EF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21724" y="2861686"/>
                  <a:ext cx="562740" cy="508626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5" name="자유형: 도형 54">
              <a:extLst>
                <a:ext uri="{FF2B5EF4-FFF2-40B4-BE49-F238E27FC236}">
                  <a16:creationId xmlns:a16="http://schemas.microsoft.com/office/drawing/2014/main" id="{14742F54-2A46-448A-90CD-C31C6C9AF449}"/>
                </a:ext>
              </a:extLst>
            </p:cNvPr>
            <p:cNvSpPr/>
            <p:nvPr/>
          </p:nvSpPr>
          <p:spPr>
            <a:xfrm>
              <a:off x="1959651" y="3015987"/>
              <a:ext cx="1362075" cy="60960"/>
            </a:xfrm>
            <a:custGeom>
              <a:avLst/>
              <a:gdLst>
                <a:gd name="connsiteX0" fmla="*/ 0 w 1257300"/>
                <a:gd name="connsiteY0" fmla="*/ 257190 h 257190"/>
                <a:gd name="connsiteX1" fmla="*/ 628650 w 1257300"/>
                <a:gd name="connsiteY1" fmla="*/ 15 h 257190"/>
                <a:gd name="connsiteX2" fmla="*/ 1257300 w 1257300"/>
                <a:gd name="connsiteY2" fmla="*/ 247665 h 257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57300" h="257190">
                  <a:moveTo>
                    <a:pt x="0" y="257190"/>
                  </a:moveTo>
                  <a:cubicBezTo>
                    <a:pt x="209550" y="129396"/>
                    <a:pt x="419100" y="1602"/>
                    <a:pt x="628650" y="15"/>
                  </a:cubicBezTo>
                  <a:cubicBezTo>
                    <a:pt x="838200" y="-1573"/>
                    <a:pt x="1047750" y="123046"/>
                    <a:pt x="1257300" y="247665"/>
                  </a:cubicBezTo>
                </a:path>
              </a:pathLst>
            </a:custGeom>
            <a:ln>
              <a:solidFill>
                <a:srgbClr val="FFFF00"/>
              </a:solidFill>
              <a:headEnd type="none" w="med" len="med"/>
              <a:tailEnd type="arrow" w="med" len="med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자유형: 도형 55">
              <a:extLst>
                <a:ext uri="{FF2B5EF4-FFF2-40B4-BE49-F238E27FC236}">
                  <a16:creationId xmlns:a16="http://schemas.microsoft.com/office/drawing/2014/main" id="{4DB60B78-C0A2-474F-BC67-0E90D0D32290}"/>
                </a:ext>
              </a:extLst>
            </p:cNvPr>
            <p:cNvSpPr/>
            <p:nvPr/>
          </p:nvSpPr>
          <p:spPr>
            <a:xfrm>
              <a:off x="1959650" y="3141718"/>
              <a:ext cx="1362075" cy="45719"/>
            </a:xfrm>
            <a:custGeom>
              <a:avLst/>
              <a:gdLst>
                <a:gd name="connsiteX0" fmla="*/ 0 w 1352550"/>
                <a:gd name="connsiteY0" fmla="*/ 28575 h 152649"/>
                <a:gd name="connsiteX1" fmla="*/ 704850 w 1352550"/>
                <a:gd name="connsiteY1" fmla="*/ 152400 h 152649"/>
                <a:gd name="connsiteX2" fmla="*/ 1352550 w 1352550"/>
                <a:gd name="connsiteY2" fmla="*/ 0 h 152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52550" h="152649">
                  <a:moveTo>
                    <a:pt x="0" y="28575"/>
                  </a:moveTo>
                  <a:cubicBezTo>
                    <a:pt x="239712" y="92869"/>
                    <a:pt x="479425" y="157163"/>
                    <a:pt x="704850" y="152400"/>
                  </a:cubicBezTo>
                  <a:cubicBezTo>
                    <a:pt x="930275" y="147637"/>
                    <a:pt x="1141412" y="73818"/>
                    <a:pt x="1352550" y="0"/>
                  </a:cubicBezTo>
                </a:path>
              </a:pathLst>
            </a:custGeom>
            <a:ln>
              <a:headEnd type="none" w="med" len="med"/>
              <a:tailEnd type="arrow" w="med" len="med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자유형: 도형 56">
              <a:extLst>
                <a:ext uri="{FF2B5EF4-FFF2-40B4-BE49-F238E27FC236}">
                  <a16:creationId xmlns:a16="http://schemas.microsoft.com/office/drawing/2014/main" id="{B4B541D7-DA67-419D-A266-95830496938C}"/>
                </a:ext>
              </a:extLst>
            </p:cNvPr>
            <p:cNvSpPr/>
            <p:nvPr/>
          </p:nvSpPr>
          <p:spPr>
            <a:xfrm>
              <a:off x="1959651" y="2892160"/>
              <a:ext cx="1362076" cy="125731"/>
            </a:xfrm>
            <a:custGeom>
              <a:avLst/>
              <a:gdLst>
                <a:gd name="connsiteX0" fmla="*/ 0 w 1257300"/>
                <a:gd name="connsiteY0" fmla="*/ 257190 h 257190"/>
                <a:gd name="connsiteX1" fmla="*/ 628650 w 1257300"/>
                <a:gd name="connsiteY1" fmla="*/ 15 h 257190"/>
                <a:gd name="connsiteX2" fmla="*/ 1257300 w 1257300"/>
                <a:gd name="connsiteY2" fmla="*/ 247665 h 257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57300" h="257190">
                  <a:moveTo>
                    <a:pt x="0" y="257190"/>
                  </a:moveTo>
                  <a:cubicBezTo>
                    <a:pt x="209550" y="129396"/>
                    <a:pt x="419100" y="1602"/>
                    <a:pt x="628650" y="15"/>
                  </a:cubicBezTo>
                  <a:cubicBezTo>
                    <a:pt x="838200" y="-1573"/>
                    <a:pt x="1047750" y="123046"/>
                    <a:pt x="1257300" y="247665"/>
                  </a:cubicBezTo>
                </a:path>
              </a:pathLst>
            </a:custGeom>
            <a:ln>
              <a:solidFill>
                <a:srgbClr val="92D050"/>
              </a:solidFill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자유형: 도형 57">
              <a:extLst>
                <a:ext uri="{FF2B5EF4-FFF2-40B4-BE49-F238E27FC236}">
                  <a16:creationId xmlns:a16="http://schemas.microsoft.com/office/drawing/2014/main" id="{83841034-B172-4972-B927-ABF813D9A947}"/>
                </a:ext>
              </a:extLst>
            </p:cNvPr>
            <p:cNvSpPr/>
            <p:nvPr/>
          </p:nvSpPr>
          <p:spPr>
            <a:xfrm>
              <a:off x="1959649" y="3210297"/>
              <a:ext cx="1362075" cy="102870"/>
            </a:xfrm>
            <a:custGeom>
              <a:avLst/>
              <a:gdLst>
                <a:gd name="connsiteX0" fmla="*/ 0 w 1352550"/>
                <a:gd name="connsiteY0" fmla="*/ 28575 h 152649"/>
                <a:gd name="connsiteX1" fmla="*/ 704850 w 1352550"/>
                <a:gd name="connsiteY1" fmla="*/ 152400 h 152649"/>
                <a:gd name="connsiteX2" fmla="*/ 1352550 w 1352550"/>
                <a:gd name="connsiteY2" fmla="*/ 0 h 152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52550" h="152649">
                  <a:moveTo>
                    <a:pt x="0" y="28575"/>
                  </a:moveTo>
                  <a:cubicBezTo>
                    <a:pt x="239712" y="92869"/>
                    <a:pt x="479425" y="157163"/>
                    <a:pt x="704850" y="152400"/>
                  </a:cubicBezTo>
                  <a:cubicBezTo>
                    <a:pt x="930275" y="147637"/>
                    <a:pt x="1141412" y="73818"/>
                    <a:pt x="1352550" y="0"/>
                  </a:cubicBezTo>
                </a:path>
              </a:pathLst>
            </a:custGeom>
            <a:ln>
              <a:solidFill>
                <a:srgbClr val="FFC000"/>
              </a:solidFill>
              <a:headEnd type="none" w="med" len="med"/>
              <a:tailEnd type="arrow" w="med" len="med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60" name="그림 59">
            <a:extLst>
              <a:ext uri="{FF2B5EF4-FFF2-40B4-BE49-F238E27FC236}">
                <a16:creationId xmlns:a16="http://schemas.microsoft.com/office/drawing/2014/main" id="{FCD05CF6-99AD-4DE1-BE01-06A87653ED8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467212" y="847819"/>
            <a:ext cx="3933172" cy="108227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3A8C3A48-2592-47AE-9DE3-E8345963DE9C}"/>
                  </a:ext>
                </a:extLst>
              </p:cNvPr>
              <p:cNvSpPr txBox="1"/>
              <p:nvPr/>
            </p:nvSpPr>
            <p:spPr>
              <a:xfrm>
                <a:off x="-575168" y="3582672"/>
                <a:ext cx="543611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𝑆𝑜𝑓𝑡𝑚𝑎𝑥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(           )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3A8C3A48-2592-47AE-9DE3-E8345963DE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75168" y="3582672"/>
                <a:ext cx="5436119" cy="64633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6C416C63-0FE9-4FB6-9342-90CC02493A01}"/>
                  </a:ext>
                </a:extLst>
              </p:cNvPr>
              <p:cNvSpPr txBox="1"/>
              <p:nvPr/>
            </p:nvSpPr>
            <p:spPr>
              <a:xfrm>
                <a:off x="437970" y="5706175"/>
                <a:ext cx="826770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000" b="0" i="1" u="none" strike="noStrike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2000" b="0" i="0" u="none" strike="noStrike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· C</a:t>
                </a:r>
                <a:r>
                  <a:rPr lang="en-US" sz="2000" b="0" i="0" u="none" strike="noStrike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onvolution(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b="0" i="0" u="none" strike="noStrike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+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l-GR" sz="2000" b="0" i="0" u="none" strike="noStrike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·</a:t>
                </a:r>
                <a:r>
                  <a:rPr lang="en-US" sz="2000" b="0" i="0" u="none" strike="noStrike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  <a:r>
                  <a:rPr lang="en-US" sz="2000" b="0" i="0" u="none" strike="noStrike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ooling(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b="0" i="0" u="none" strike="noStrike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+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l-GR" sz="2000" b="0" i="0" u="none" strike="noStrike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·</a:t>
                </a:r>
                <a:r>
                  <a:rPr lang="en-US" sz="2000" b="0" i="0" u="none" strike="noStrike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</a:t>
                </a:r>
                <a:r>
                  <a:rPr lang="en-US" sz="2000" b="0" i="0" u="none" strike="noStrike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kip(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b="0" i="0" u="none" strike="noStrike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+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l-GR" sz="2000" b="0" i="0" u="none" strike="noStrike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·</a:t>
                </a:r>
                <a:r>
                  <a:rPr lang="en-US" sz="2000" b="0" i="0" u="none" strike="noStrike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</a:t>
                </a:r>
                <a:r>
                  <a:rPr lang="en-US" sz="2000" b="0" i="0" u="none" strike="noStrike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ilation(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b="0" i="0" u="none" strike="noStrike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= out</a:t>
                </a:r>
                <a:endParaRPr lang="en-US" sz="2000" b="0" dirty="0"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6C416C63-0FE9-4FB6-9342-90CC02493A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970" y="5706175"/>
                <a:ext cx="8267700" cy="400110"/>
              </a:xfrm>
              <a:prstGeom prst="rect">
                <a:avLst/>
              </a:prstGeom>
              <a:blipFill>
                <a:blip r:embed="rId12"/>
                <a:stretch>
                  <a:fillRect t="-7576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CustomShape 2">
            <a:extLst>
              <a:ext uri="{FF2B5EF4-FFF2-40B4-BE49-F238E27FC236}">
                <a16:creationId xmlns:a16="http://schemas.microsoft.com/office/drawing/2014/main" id="{9F6BAA90-F675-48C6-8DCE-C01837B28233}"/>
              </a:ext>
            </a:extLst>
          </p:cNvPr>
          <p:cNvSpPr/>
          <p:nvPr/>
        </p:nvSpPr>
        <p:spPr>
          <a:xfrm>
            <a:off x="8418894" y="6258600"/>
            <a:ext cx="541800" cy="558000"/>
          </a:xfrm>
          <a:prstGeom prst="rect">
            <a:avLst/>
          </a:prstGeom>
          <a:solidFill>
            <a:srgbClr val="970000"/>
          </a:solidFill>
          <a:ln w="5724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" name="TextShape 3">
            <a:extLst>
              <a:ext uri="{FF2B5EF4-FFF2-40B4-BE49-F238E27FC236}">
                <a16:creationId xmlns:a16="http://schemas.microsoft.com/office/drawing/2014/main" id="{8AC4EB7B-3B7A-48BA-A292-9C0D4D705BA5}"/>
              </a:ext>
            </a:extLst>
          </p:cNvPr>
          <p:cNvSpPr txBox="1"/>
          <p:nvPr/>
        </p:nvSpPr>
        <p:spPr>
          <a:xfrm>
            <a:off x="8492524" y="6395760"/>
            <a:ext cx="394539" cy="2736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fld id="{B3ECEE66-8A06-4147-AD7C-0007C7E7F7D4}" type="slidenum">
              <a:rPr lang="en-US" sz="1200" b="1" strike="noStrike" spc="-1">
                <a:solidFill>
                  <a:srgbClr val="FFFFFF"/>
                </a:solidFill>
                <a:latin typeface="Times New Roman"/>
              </a:rPr>
              <a:pPr algn="ctr">
                <a:lnSpc>
                  <a:spcPct val="100000"/>
                </a:lnSpc>
              </a:pPr>
              <a:t>12</a:t>
            </a:fld>
            <a:endParaRPr lang="en-US" sz="12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6128632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3. </a:t>
              </a:r>
              <a:r>
                <a:rPr lang="ko-KR" alt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미분가능 아키텍처 검색</a:t>
              </a:r>
              <a:r>
                <a:rPr lang="en-US" altLang="ko-KR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(DARTS) (6/8)</a:t>
              </a:r>
              <a:endParaRPr lang="en-US" sz="3600" spc="-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0" name="표 19">
                <a:extLst>
                  <a:ext uri="{FF2B5EF4-FFF2-40B4-BE49-F238E27FC236}">
                    <a16:creationId xmlns:a16="http://schemas.microsoft.com/office/drawing/2014/main" id="{2F4F3675-506B-41FF-9D55-F571D37DD67C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235719" y="3001620"/>
              <a:ext cx="1842458" cy="1952626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842458">
                      <a:extLst>
                        <a:ext uri="{9D8B030D-6E8A-4147-A177-3AD203B41FA5}">
                          <a16:colId xmlns:a16="http://schemas.microsoft.com/office/drawing/2014/main" val="3578179942"/>
                        </a:ext>
                      </a:extLst>
                    </a:gridCol>
                  </a:tblGrid>
                  <a:tr h="488157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Convolution(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 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737238613"/>
                      </a:ext>
                    </a:extLst>
                  </a:tr>
                  <a:tr h="488157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Pooling(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 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18698771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Skip(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 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55146244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Dilation(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 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76418348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0" name="표 19">
                <a:extLst>
                  <a:ext uri="{FF2B5EF4-FFF2-40B4-BE49-F238E27FC236}">
                    <a16:creationId xmlns:a16="http://schemas.microsoft.com/office/drawing/2014/main" id="{2F4F3675-506B-41FF-9D55-F571D37DD67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98608170"/>
                  </p:ext>
                </p:extLst>
              </p:nvPr>
            </p:nvGraphicFramePr>
            <p:xfrm>
              <a:off x="3235719" y="3001620"/>
              <a:ext cx="1842458" cy="1952626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842458">
                      <a:extLst>
                        <a:ext uri="{9D8B030D-6E8A-4147-A177-3AD203B41FA5}">
                          <a16:colId xmlns:a16="http://schemas.microsoft.com/office/drawing/2014/main" val="3578179942"/>
                        </a:ext>
                      </a:extLst>
                    </a:gridCol>
                  </a:tblGrid>
                  <a:tr h="48815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329" t="-1250" r="-658" b="-30875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37238613"/>
                      </a:ext>
                    </a:extLst>
                  </a:tr>
                  <a:tr h="48815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329" t="-100000" r="-658" b="-20493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18698771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329" t="-202500" r="-658" b="-107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55146244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329" t="-302500" r="-658" b="-7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64183488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19" name="그룹 18">
            <a:extLst>
              <a:ext uri="{FF2B5EF4-FFF2-40B4-BE49-F238E27FC236}">
                <a16:creationId xmlns:a16="http://schemas.microsoft.com/office/drawing/2014/main" id="{E915A2F0-56D5-42BA-8D9C-B073C2089473}"/>
              </a:ext>
            </a:extLst>
          </p:cNvPr>
          <p:cNvGrpSpPr/>
          <p:nvPr/>
        </p:nvGrpSpPr>
        <p:grpSpPr>
          <a:xfrm>
            <a:off x="5078177" y="3263131"/>
            <a:ext cx="2399998" cy="1466850"/>
            <a:chOff x="2971801" y="4528841"/>
            <a:chExt cx="2399998" cy="1466850"/>
          </a:xfrm>
        </p:grpSpPr>
        <p:cxnSp>
          <p:nvCxnSpPr>
            <p:cNvPr id="3" name="직선 연결선 2">
              <a:extLst>
                <a:ext uri="{FF2B5EF4-FFF2-40B4-BE49-F238E27FC236}">
                  <a16:creationId xmlns:a16="http://schemas.microsoft.com/office/drawing/2014/main" id="{D9B58815-D7F7-48FC-A2F7-87815C428C02}"/>
                </a:ext>
              </a:extLst>
            </p:cNvPr>
            <p:cNvCxnSpPr>
              <a:cxnSpLocks/>
            </p:cNvCxnSpPr>
            <p:nvPr/>
          </p:nvCxnSpPr>
          <p:spPr>
            <a:xfrm>
              <a:off x="2971801" y="4528841"/>
              <a:ext cx="514349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DEFBE384-BF2F-45C4-BF83-0D8FB8735351}"/>
                </a:ext>
              </a:extLst>
            </p:cNvPr>
            <p:cNvCxnSpPr>
              <a:cxnSpLocks/>
            </p:cNvCxnSpPr>
            <p:nvPr/>
          </p:nvCxnSpPr>
          <p:spPr>
            <a:xfrm>
              <a:off x="2971801" y="5024141"/>
              <a:ext cx="514349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67BD136A-DE45-42D7-ADCA-AD2ED4FD05C8}"/>
                </a:ext>
              </a:extLst>
            </p:cNvPr>
            <p:cNvCxnSpPr>
              <a:cxnSpLocks/>
            </p:cNvCxnSpPr>
            <p:nvPr/>
          </p:nvCxnSpPr>
          <p:spPr>
            <a:xfrm>
              <a:off x="2971801" y="5500391"/>
              <a:ext cx="514349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6BBB4681-BC2E-4FB1-829C-56167EA2B174}"/>
                </a:ext>
              </a:extLst>
            </p:cNvPr>
            <p:cNvCxnSpPr>
              <a:cxnSpLocks/>
            </p:cNvCxnSpPr>
            <p:nvPr/>
          </p:nvCxnSpPr>
          <p:spPr>
            <a:xfrm>
              <a:off x="2971801" y="5995691"/>
              <a:ext cx="514349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5E6D53FC-E1C9-49D2-9B50-7F17849060FD}"/>
                </a:ext>
              </a:extLst>
            </p:cNvPr>
            <p:cNvCxnSpPr>
              <a:cxnSpLocks/>
            </p:cNvCxnSpPr>
            <p:nvPr/>
          </p:nvCxnSpPr>
          <p:spPr>
            <a:xfrm>
              <a:off x="3486150" y="4528841"/>
              <a:ext cx="0" cy="146685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24A41675-291D-461F-8319-6923A607E073}"/>
                </a:ext>
              </a:extLst>
            </p:cNvPr>
            <p:cNvCxnSpPr>
              <a:cxnSpLocks/>
            </p:cNvCxnSpPr>
            <p:nvPr/>
          </p:nvCxnSpPr>
          <p:spPr>
            <a:xfrm>
              <a:off x="3486150" y="5262266"/>
              <a:ext cx="1085670" cy="0"/>
            </a:xfrm>
            <a:prstGeom prst="line">
              <a:avLst/>
            </a:prstGeom>
            <a:ln>
              <a:headEnd type="none" w="med" len="med"/>
              <a:tailEnd type="arrow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951CC511-F9FC-4CE6-B1F7-AE565F3150BA}"/>
                </a:ext>
              </a:extLst>
            </p:cNvPr>
            <p:cNvSpPr/>
            <p:nvPr/>
          </p:nvSpPr>
          <p:spPr>
            <a:xfrm>
              <a:off x="3686176" y="4934080"/>
              <a:ext cx="628645" cy="61912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</a:rPr>
                <a:t>+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직사각형 16">
                  <a:extLst>
                    <a:ext uri="{FF2B5EF4-FFF2-40B4-BE49-F238E27FC236}">
                      <a16:creationId xmlns:a16="http://schemas.microsoft.com/office/drawing/2014/main" id="{1F010CCB-F51F-419F-9B8B-E35D2575C5C7}"/>
                    </a:ext>
                  </a:extLst>
                </p:cNvPr>
                <p:cNvSpPr/>
                <p:nvPr/>
              </p:nvSpPr>
              <p:spPr>
                <a:xfrm>
                  <a:off x="4681198" y="4952703"/>
                  <a:ext cx="690601" cy="619125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7" name="직사각형 16">
                  <a:extLst>
                    <a:ext uri="{FF2B5EF4-FFF2-40B4-BE49-F238E27FC236}">
                      <a16:creationId xmlns:a16="http://schemas.microsoft.com/office/drawing/2014/main" id="{1F010CCB-F51F-419F-9B8B-E35D2575C5C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81198" y="4952703"/>
                  <a:ext cx="690601" cy="61912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8" name="표 37">
                <a:extLst>
                  <a:ext uri="{FF2B5EF4-FFF2-40B4-BE49-F238E27FC236}">
                    <a16:creationId xmlns:a16="http://schemas.microsoft.com/office/drawing/2014/main" id="{BB7E5786-6BDB-42FA-B658-C13609E387E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21265707"/>
                  </p:ext>
                </p:extLst>
              </p:nvPr>
            </p:nvGraphicFramePr>
            <p:xfrm>
              <a:off x="1754042" y="3008560"/>
              <a:ext cx="938844" cy="1952624"/>
            </p:xfrm>
            <a:graphic>
              <a:graphicData uri="http://schemas.openxmlformats.org/drawingml/2006/table">
                <a:tbl>
                  <a:tblPr/>
                  <a:tblGrid>
                    <a:gridCol w="938844">
                      <a:extLst>
                        <a:ext uri="{9D8B030D-6E8A-4147-A177-3AD203B41FA5}">
                          <a16:colId xmlns:a16="http://schemas.microsoft.com/office/drawing/2014/main" val="3848954472"/>
                        </a:ext>
                      </a:extLst>
                    </a:gridCol>
                  </a:tblGrid>
                  <a:tr h="488156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R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R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p>
                                    <m:r>
                                      <a:rPr lang="en-US" altLang="ko-KR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altLang="ko-KR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altLang="ko-KR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ko-KR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altLang="ko-KR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solid"/>
                        </a:lnL>
                        <a:lnR w="12700" cmpd="sng">
                          <a:solidFill>
                            <a:schemeClr val="tx1"/>
                          </a:solidFill>
                          <a:prstDash val="solid"/>
                        </a:lnR>
                        <a:lnT w="12700" cmpd="sng">
                          <a:solidFill>
                            <a:schemeClr val="tx1"/>
                          </a:solidFill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99102560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R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R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p>
                                    <m:r>
                                      <a:rPr lang="en-US" altLang="ko-KR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altLang="ko-KR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altLang="ko-KR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ko-KR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altLang="ko-KR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+1)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solid"/>
                        </a:lnL>
                        <a:lnR w="12700" cmpd="sng">
                          <a:solidFill>
                            <a:schemeClr val="tx1"/>
                          </a:solidFill>
                          <a:prstDash val="solid"/>
                        </a:lnR>
                        <a:lnT w="12700" cmpd="sng">
                          <a:solidFill>
                            <a:schemeClr val="tx1"/>
                          </a:solidFill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132555969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R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R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p>
                                    <m:r>
                                      <a:rPr lang="en-US" altLang="ko-KR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altLang="ko-KR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altLang="ko-KR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ko-KR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altLang="ko-KR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+2)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solid"/>
                        </a:lnL>
                        <a:lnR w="12700" cmpd="sng">
                          <a:solidFill>
                            <a:schemeClr val="tx1"/>
                          </a:solidFill>
                          <a:prstDash val="solid"/>
                        </a:lnR>
                        <a:lnT w="12700" cmpd="sng">
                          <a:solidFill>
                            <a:schemeClr val="tx1"/>
                          </a:solidFill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080837216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R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R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p>
                                    <m:r>
                                      <a:rPr lang="en-US" altLang="ko-KR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altLang="ko-KR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altLang="ko-KR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ko-KR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altLang="ko-KR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+3)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solid"/>
                        </a:lnL>
                        <a:lnR w="12700" cmpd="sng">
                          <a:solidFill>
                            <a:schemeClr val="tx1"/>
                          </a:solidFill>
                          <a:prstDash val="solid"/>
                        </a:lnR>
                        <a:lnT w="12700" cmpd="sng">
                          <a:solidFill>
                            <a:schemeClr val="tx1"/>
                          </a:solidFill>
                          <a:prstDash val="solid"/>
                        </a:lnT>
                        <a:lnB w="12700" cmpd="sng">
                          <a:solidFill>
                            <a:schemeClr val="tx1"/>
                          </a:solidFill>
                          <a:prstDash val="soli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54700123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8" name="표 37">
                <a:extLst>
                  <a:ext uri="{FF2B5EF4-FFF2-40B4-BE49-F238E27FC236}">
                    <a16:creationId xmlns:a16="http://schemas.microsoft.com/office/drawing/2014/main" id="{BB7E5786-6BDB-42FA-B658-C13609E387E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21265707"/>
                  </p:ext>
                </p:extLst>
              </p:nvPr>
            </p:nvGraphicFramePr>
            <p:xfrm>
              <a:off x="1754042" y="3008560"/>
              <a:ext cx="938844" cy="1952624"/>
            </p:xfrm>
            <a:graphic>
              <a:graphicData uri="http://schemas.openxmlformats.org/drawingml/2006/table">
                <a:tbl>
                  <a:tblPr/>
                  <a:tblGrid>
                    <a:gridCol w="938844">
                      <a:extLst>
                        <a:ext uri="{9D8B030D-6E8A-4147-A177-3AD203B41FA5}">
                          <a16:colId xmlns:a16="http://schemas.microsoft.com/office/drawing/2014/main" val="3848954472"/>
                        </a:ext>
                      </a:extLst>
                    </a:gridCol>
                  </a:tblGrid>
                  <a:tr h="488156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solid"/>
                        </a:lnL>
                        <a:lnR w="12700" cmpd="sng">
                          <a:solidFill>
                            <a:schemeClr val="tx1"/>
                          </a:solidFill>
                          <a:prstDash val="solid"/>
                        </a:lnR>
                        <a:lnT w="12700" cmpd="sng">
                          <a:solidFill>
                            <a:schemeClr val="tx1"/>
                          </a:solidFill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645" t="-1250" r="-1290" b="-30375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9102560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solid"/>
                        </a:lnL>
                        <a:lnR w="12700" cmpd="sng">
                          <a:solidFill>
                            <a:schemeClr val="tx1"/>
                          </a:solidFill>
                          <a:prstDash val="solid"/>
                        </a:lnR>
                        <a:lnT w="12700" cmpd="sng">
                          <a:solidFill>
                            <a:schemeClr val="tx1"/>
                          </a:solidFill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645" t="-100000" r="-1290" b="-2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32555969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solid"/>
                        </a:lnL>
                        <a:lnR w="12700" cmpd="sng">
                          <a:solidFill>
                            <a:schemeClr val="tx1"/>
                          </a:solidFill>
                          <a:prstDash val="solid"/>
                        </a:lnR>
                        <a:lnT w="12700" cmpd="sng">
                          <a:solidFill>
                            <a:schemeClr val="tx1"/>
                          </a:solidFill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645" t="-202500" r="-1290" b="-102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80837216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solid"/>
                        </a:lnL>
                        <a:lnR w="12700" cmpd="sng">
                          <a:solidFill>
                            <a:schemeClr val="tx1"/>
                          </a:solidFill>
                          <a:prstDash val="solid"/>
                        </a:lnR>
                        <a:lnT w="12700" cmpd="sng">
                          <a:solidFill>
                            <a:schemeClr val="tx1"/>
                          </a:solidFill>
                          <a:prstDash val="solid"/>
                        </a:lnT>
                        <a:lnB w="12700" cmpd="sng">
                          <a:solidFill>
                            <a:schemeClr val="tx1"/>
                          </a:solidFill>
                          <a:prstDash val="solid"/>
                        </a:lnB>
                        <a:blipFill>
                          <a:blip r:embed="rId7"/>
                          <a:stretch>
                            <a:fillRect l="-645" t="-302500" r="-1290" b="-2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47001233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39" name="그룹 38">
            <a:extLst>
              <a:ext uri="{FF2B5EF4-FFF2-40B4-BE49-F238E27FC236}">
                <a16:creationId xmlns:a16="http://schemas.microsoft.com/office/drawing/2014/main" id="{E8B85F00-9AD5-4D7A-81C5-7EAA12B67AD0}"/>
              </a:ext>
            </a:extLst>
          </p:cNvPr>
          <p:cNvGrpSpPr/>
          <p:nvPr/>
        </p:nvGrpSpPr>
        <p:grpSpPr>
          <a:xfrm>
            <a:off x="2838894" y="3059841"/>
            <a:ext cx="250817" cy="1836182"/>
            <a:chOff x="2637314" y="3779123"/>
            <a:chExt cx="250817" cy="183618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2922080-15D1-433F-A409-0712106075AC}"/>
                </a:ext>
              </a:extLst>
            </p:cNvPr>
            <p:cNvSpPr txBox="1"/>
            <p:nvPr/>
          </p:nvSpPr>
          <p:spPr>
            <a:xfrm>
              <a:off x="2637314" y="3779123"/>
              <a:ext cx="2508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x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D5E778A-E216-4BBA-8FB3-864F254A04C6}"/>
                </a:ext>
              </a:extLst>
            </p:cNvPr>
            <p:cNvSpPr txBox="1"/>
            <p:nvPr/>
          </p:nvSpPr>
          <p:spPr>
            <a:xfrm>
              <a:off x="2637314" y="4274423"/>
              <a:ext cx="2508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x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D0A7E87D-85A8-43A7-939B-5F445075B91C}"/>
                </a:ext>
              </a:extLst>
            </p:cNvPr>
            <p:cNvSpPr txBox="1"/>
            <p:nvPr/>
          </p:nvSpPr>
          <p:spPr>
            <a:xfrm>
              <a:off x="2637314" y="4744978"/>
              <a:ext cx="2508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x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272531A2-E660-4F11-90EB-D3007F8FDD61}"/>
                </a:ext>
              </a:extLst>
            </p:cNvPr>
            <p:cNvSpPr txBox="1"/>
            <p:nvPr/>
          </p:nvSpPr>
          <p:spPr>
            <a:xfrm>
              <a:off x="2637314" y="5245973"/>
              <a:ext cx="2508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x</a:t>
              </a:r>
            </a:p>
          </p:txBody>
        </p: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E67EE0BB-6203-4927-A8F2-9D51DCCC3B26}"/>
              </a:ext>
            </a:extLst>
          </p:cNvPr>
          <p:cNvGrpSpPr/>
          <p:nvPr/>
        </p:nvGrpSpPr>
        <p:grpSpPr>
          <a:xfrm>
            <a:off x="910521" y="1007298"/>
            <a:ext cx="2841552" cy="679053"/>
            <a:chOff x="1396915" y="2848351"/>
            <a:chExt cx="2487549" cy="52196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직사각형 52">
                  <a:extLst>
                    <a:ext uri="{FF2B5EF4-FFF2-40B4-BE49-F238E27FC236}">
                      <a16:creationId xmlns:a16="http://schemas.microsoft.com/office/drawing/2014/main" id="{27FD248D-85CE-4650-8A1D-05863178C5DC}"/>
                    </a:ext>
                  </a:extLst>
                </p:cNvPr>
                <p:cNvSpPr/>
                <p:nvPr/>
              </p:nvSpPr>
              <p:spPr>
                <a:xfrm>
                  <a:off x="1396915" y="2848351"/>
                  <a:ext cx="562740" cy="50862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3" name="직사각형 52">
                  <a:extLst>
                    <a:ext uri="{FF2B5EF4-FFF2-40B4-BE49-F238E27FC236}">
                      <a16:creationId xmlns:a16="http://schemas.microsoft.com/office/drawing/2014/main" id="{27FD248D-85CE-4650-8A1D-05863178C5D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96915" y="2848351"/>
                  <a:ext cx="562740" cy="508626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직사각형 53">
                  <a:extLst>
                    <a:ext uri="{FF2B5EF4-FFF2-40B4-BE49-F238E27FC236}">
                      <a16:creationId xmlns:a16="http://schemas.microsoft.com/office/drawing/2014/main" id="{E2D5CD4A-9499-4CE1-ABCB-D3AD68B91EF3}"/>
                    </a:ext>
                  </a:extLst>
                </p:cNvPr>
                <p:cNvSpPr/>
                <p:nvPr/>
              </p:nvSpPr>
              <p:spPr>
                <a:xfrm>
                  <a:off x="3321724" y="2861686"/>
                  <a:ext cx="562740" cy="50862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4" name="직사각형 53">
                  <a:extLst>
                    <a:ext uri="{FF2B5EF4-FFF2-40B4-BE49-F238E27FC236}">
                      <a16:creationId xmlns:a16="http://schemas.microsoft.com/office/drawing/2014/main" id="{E2D5CD4A-9499-4CE1-ABCB-D3AD68B91EF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21724" y="2861686"/>
                  <a:ext cx="562740" cy="508626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5" name="자유형: 도형 54">
              <a:extLst>
                <a:ext uri="{FF2B5EF4-FFF2-40B4-BE49-F238E27FC236}">
                  <a16:creationId xmlns:a16="http://schemas.microsoft.com/office/drawing/2014/main" id="{14742F54-2A46-448A-90CD-C31C6C9AF449}"/>
                </a:ext>
              </a:extLst>
            </p:cNvPr>
            <p:cNvSpPr/>
            <p:nvPr/>
          </p:nvSpPr>
          <p:spPr>
            <a:xfrm>
              <a:off x="1959651" y="3015987"/>
              <a:ext cx="1362075" cy="60960"/>
            </a:xfrm>
            <a:custGeom>
              <a:avLst/>
              <a:gdLst>
                <a:gd name="connsiteX0" fmla="*/ 0 w 1257300"/>
                <a:gd name="connsiteY0" fmla="*/ 257190 h 257190"/>
                <a:gd name="connsiteX1" fmla="*/ 628650 w 1257300"/>
                <a:gd name="connsiteY1" fmla="*/ 15 h 257190"/>
                <a:gd name="connsiteX2" fmla="*/ 1257300 w 1257300"/>
                <a:gd name="connsiteY2" fmla="*/ 247665 h 257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57300" h="257190">
                  <a:moveTo>
                    <a:pt x="0" y="257190"/>
                  </a:moveTo>
                  <a:cubicBezTo>
                    <a:pt x="209550" y="129396"/>
                    <a:pt x="419100" y="1602"/>
                    <a:pt x="628650" y="15"/>
                  </a:cubicBezTo>
                  <a:cubicBezTo>
                    <a:pt x="838200" y="-1573"/>
                    <a:pt x="1047750" y="123046"/>
                    <a:pt x="1257300" y="247665"/>
                  </a:cubicBezTo>
                </a:path>
              </a:pathLst>
            </a:custGeom>
            <a:ln>
              <a:solidFill>
                <a:srgbClr val="FFFF00"/>
              </a:solidFill>
              <a:headEnd type="none" w="med" len="med"/>
              <a:tailEnd type="arrow" w="med" len="med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자유형: 도형 55">
              <a:extLst>
                <a:ext uri="{FF2B5EF4-FFF2-40B4-BE49-F238E27FC236}">
                  <a16:creationId xmlns:a16="http://schemas.microsoft.com/office/drawing/2014/main" id="{4DB60B78-C0A2-474F-BC67-0E90D0D32290}"/>
                </a:ext>
              </a:extLst>
            </p:cNvPr>
            <p:cNvSpPr/>
            <p:nvPr/>
          </p:nvSpPr>
          <p:spPr>
            <a:xfrm>
              <a:off x="1959650" y="3141718"/>
              <a:ext cx="1362075" cy="45719"/>
            </a:xfrm>
            <a:custGeom>
              <a:avLst/>
              <a:gdLst>
                <a:gd name="connsiteX0" fmla="*/ 0 w 1352550"/>
                <a:gd name="connsiteY0" fmla="*/ 28575 h 152649"/>
                <a:gd name="connsiteX1" fmla="*/ 704850 w 1352550"/>
                <a:gd name="connsiteY1" fmla="*/ 152400 h 152649"/>
                <a:gd name="connsiteX2" fmla="*/ 1352550 w 1352550"/>
                <a:gd name="connsiteY2" fmla="*/ 0 h 152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52550" h="152649">
                  <a:moveTo>
                    <a:pt x="0" y="28575"/>
                  </a:moveTo>
                  <a:cubicBezTo>
                    <a:pt x="239712" y="92869"/>
                    <a:pt x="479425" y="157163"/>
                    <a:pt x="704850" y="152400"/>
                  </a:cubicBezTo>
                  <a:cubicBezTo>
                    <a:pt x="930275" y="147637"/>
                    <a:pt x="1141412" y="73818"/>
                    <a:pt x="1352550" y="0"/>
                  </a:cubicBezTo>
                </a:path>
              </a:pathLst>
            </a:custGeom>
            <a:ln>
              <a:headEnd type="none" w="med" len="med"/>
              <a:tailEnd type="arrow" w="med" len="med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자유형: 도형 56">
              <a:extLst>
                <a:ext uri="{FF2B5EF4-FFF2-40B4-BE49-F238E27FC236}">
                  <a16:creationId xmlns:a16="http://schemas.microsoft.com/office/drawing/2014/main" id="{B4B541D7-DA67-419D-A266-95830496938C}"/>
                </a:ext>
              </a:extLst>
            </p:cNvPr>
            <p:cNvSpPr/>
            <p:nvPr/>
          </p:nvSpPr>
          <p:spPr>
            <a:xfrm>
              <a:off x="1959651" y="2892160"/>
              <a:ext cx="1362076" cy="125731"/>
            </a:xfrm>
            <a:custGeom>
              <a:avLst/>
              <a:gdLst>
                <a:gd name="connsiteX0" fmla="*/ 0 w 1257300"/>
                <a:gd name="connsiteY0" fmla="*/ 257190 h 257190"/>
                <a:gd name="connsiteX1" fmla="*/ 628650 w 1257300"/>
                <a:gd name="connsiteY1" fmla="*/ 15 h 257190"/>
                <a:gd name="connsiteX2" fmla="*/ 1257300 w 1257300"/>
                <a:gd name="connsiteY2" fmla="*/ 247665 h 257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57300" h="257190">
                  <a:moveTo>
                    <a:pt x="0" y="257190"/>
                  </a:moveTo>
                  <a:cubicBezTo>
                    <a:pt x="209550" y="129396"/>
                    <a:pt x="419100" y="1602"/>
                    <a:pt x="628650" y="15"/>
                  </a:cubicBezTo>
                  <a:cubicBezTo>
                    <a:pt x="838200" y="-1573"/>
                    <a:pt x="1047750" y="123046"/>
                    <a:pt x="1257300" y="247665"/>
                  </a:cubicBezTo>
                </a:path>
              </a:pathLst>
            </a:custGeom>
            <a:ln>
              <a:solidFill>
                <a:srgbClr val="92D050"/>
              </a:solidFill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자유형: 도형 57">
              <a:extLst>
                <a:ext uri="{FF2B5EF4-FFF2-40B4-BE49-F238E27FC236}">
                  <a16:creationId xmlns:a16="http://schemas.microsoft.com/office/drawing/2014/main" id="{83841034-B172-4972-B927-ABF813D9A947}"/>
                </a:ext>
              </a:extLst>
            </p:cNvPr>
            <p:cNvSpPr/>
            <p:nvPr/>
          </p:nvSpPr>
          <p:spPr>
            <a:xfrm>
              <a:off x="1959649" y="3210297"/>
              <a:ext cx="1362075" cy="102870"/>
            </a:xfrm>
            <a:custGeom>
              <a:avLst/>
              <a:gdLst>
                <a:gd name="connsiteX0" fmla="*/ 0 w 1352550"/>
                <a:gd name="connsiteY0" fmla="*/ 28575 h 152649"/>
                <a:gd name="connsiteX1" fmla="*/ 704850 w 1352550"/>
                <a:gd name="connsiteY1" fmla="*/ 152400 h 152649"/>
                <a:gd name="connsiteX2" fmla="*/ 1352550 w 1352550"/>
                <a:gd name="connsiteY2" fmla="*/ 0 h 152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52550" h="152649">
                  <a:moveTo>
                    <a:pt x="0" y="28575"/>
                  </a:moveTo>
                  <a:cubicBezTo>
                    <a:pt x="239712" y="92869"/>
                    <a:pt x="479425" y="157163"/>
                    <a:pt x="704850" y="152400"/>
                  </a:cubicBezTo>
                  <a:cubicBezTo>
                    <a:pt x="930275" y="147637"/>
                    <a:pt x="1141412" y="73818"/>
                    <a:pt x="1352550" y="0"/>
                  </a:cubicBezTo>
                </a:path>
              </a:pathLst>
            </a:custGeom>
            <a:ln>
              <a:solidFill>
                <a:srgbClr val="FFC000"/>
              </a:solidFill>
              <a:headEnd type="none" w="med" len="med"/>
              <a:tailEnd type="arrow" w="med" len="med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8A28E15-CCAF-42AC-85BD-E07AF2F8E88E}"/>
                  </a:ext>
                </a:extLst>
              </p:cNvPr>
              <p:cNvSpPr txBox="1"/>
              <p:nvPr/>
            </p:nvSpPr>
            <p:spPr>
              <a:xfrm>
                <a:off x="437970" y="5695083"/>
                <a:ext cx="826770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000" b="0" i="1" u="none" strike="noStrike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2000" b="0" i="0" u="none" strike="noStrike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· C</a:t>
                </a:r>
                <a:r>
                  <a:rPr lang="en-US" sz="2000" b="0" i="0" u="none" strike="noStrike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onvolution(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b="0" i="0" u="none" strike="noStrike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+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·</a:t>
                </a:r>
                <a:r>
                  <a:rPr lang="en-US" sz="2000" b="0" i="0" u="none" strike="noStrike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  <a:r>
                  <a:rPr lang="en-US" sz="2000" b="0" i="0" u="none" strike="noStrike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ooling(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b="0" i="0" u="none" strike="noStrike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+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·</a:t>
                </a:r>
                <a:r>
                  <a:rPr lang="en-US" sz="2000" b="0" i="0" u="none" strike="noStrike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</a:t>
                </a:r>
                <a:r>
                  <a:rPr lang="en-US" sz="2000" b="0" i="0" u="none" strike="noStrike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kip(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b="0" i="0" u="none" strike="noStrike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+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·</a:t>
                </a:r>
                <a:r>
                  <a:rPr lang="en-US" sz="2000" b="0" i="0" u="none" strike="noStrike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</a:t>
                </a:r>
                <a:r>
                  <a:rPr lang="en-US" sz="2000" b="0" i="0" u="none" strike="noStrike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ilation(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b="0" i="0" u="none" strike="noStrike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= out</a:t>
                </a:r>
                <a:endParaRPr lang="en-US" sz="2000" b="0" dirty="0"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8A28E15-CCAF-42AC-85BD-E07AF2F8E8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970" y="5695083"/>
                <a:ext cx="8267700" cy="400110"/>
              </a:xfrm>
              <a:prstGeom prst="rect">
                <a:avLst/>
              </a:prstGeom>
              <a:blipFill>
                <a:blip r:embed="rId11"/>
                <a:stretch>
                  <a:fillRect t="-7576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5" name="그림 44">
            <a:extLst>
              <a:ext uri="{FF2B5EF4-FFF2-40B4-BE49-F238E27FC236}">
                <a16:creationId xmlns:a16="http://schemas.microsoft.com/office/drawing/2014/main" id="{45109A3D-8039-400D-95D4-41E08DE4910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207453" y="838591"/>
            <a:ext cx="4572000" cy="1194232"/>
          </a:xfrm>
          <a:prstGeom prst="rect">
            <a:avLst/>
          </a:prstGeom>
        </p:spPr>
      </p:pic>
      <p:sp>
        <p:nvSpPr>
          <p:cNvPr id="50" name="CustomShape 2">
            <a:extLst>
              <a:ext uri="{FF2B5EF4-FFF2-40B4-BE49-F238E27FC236}">
                <a16:creationId xmlns:a16="http://schemas.microsoft.com/office/drawing/2014/main" id="{6A6E8ADE-A201-4DA8-B64A-5929DBD7EDC1}"/>
              </a:ext>
            </a:extLst>
          </p:cNvPr>
          <p:cNvSpPr/>
          <p:nvPr/>
        </p:nvSpPr>
        <p:spPr>
          <a:xfrm>
            <a:off x="8418894" y="6258600"/>
            <a:ext cx="541800" cy="558000"/>
          </a:xfrm>
          <a:prstGeom prst="rect">
            <a:avLst/>
          </a:prstGeom>
          <a:solidFill>
            <a:srgbClr val="970000"/>
          </a:solidFill>
          <a:ln w="5724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" name="TextShape 3">
            <a:extLst>
              <a:ext uri="{FF2B5EF4-FFF2-40B4-BE49-F238E27FC236}">
                <a16:creationId xmlns:a16="http://schemas.microsoft.com/office/drawing/2014/main" id="{AC41A4C7-BEA7-48AA-84A2-D662FFE46196}"/>
              </a:ext>
            </a:extLst>
          </p:cNvPr>
          <p:cNvSpPr txBox="1"/>
          <p:nvPr/>
        </p:nvSpPr>
        <p:spPr>
          <a:xfrm>
            <a:off x="8492524" y="6395760"/>
            <a:ext cx="394539" cy="2736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fld id="{B3ECEE66-8A06-4147-AD7C-0007C7E7F7D4}" type="slidenum">
              <a:rPr lang="en-US" sz="1200" b="1" strike="noStrike" spc="-1">
                <a:solidFill>
                  <a:srgbClr val="FFFFFF"/>
                </a:solidFill>
                <a:latin typeface="Times New Roman"/>
              </a:rPr>
              <a:pPr algn="ctr">
                <a:lnSpc>
                  <a:spcPct val="100000"/>
                </a:lnSpc>
              </a:pPr>
              <a:t>13</a:t>
            </a:fld>
            <a:endParaRPr lang="en-US" sz="12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767999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3. </a:t>
              </a:r>
              <a:r>
                <a:rPr lang="ko-KR" alt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미분가능 아키텍처 검색</a:t>
              </a:r>
              <a:r>
                <a:rPr lang="en-US" altLang="ko-KR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(DARTS) (7/8)</a:t>
              </a:r>
              <a:endParaRPr lang="en-US" sz="3600" spc="-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58908BD-EB34-48B7-8C4B-E2954D3B43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5820" y="3803483"/>
            <a:ext cx="4572000" cy="1194232"/>
          </a:xfrm>
          <a:prstGeom prst="rect">
            <a:avLst/>
          </a:prstGeom>
        </p:spPr>
      </p:pic>
      <p:grpSp>
        <p:nvGrpSpPr>
          <p:cNvPr id="31" name="그룹 30">
            <a:extLst>
              <a:ext uri="{FF2B5EF4-FFF2-40B4-BE49-F238E27FC236}">
                <a16:creationId xmlns:a16="http://schemas.microsoft.com/office/drawing/2014/main" id="{226F9750-3012-4CEF-A6C3-BDD3264E99E5}"/>
              </a:ext>
            </a:extLst>
          </p:cNvPr>
          <p:cNvGrpSpPr/>
          <p:nvPr/>
        </p:nvGrpSpPr>
        <p:grpSpPr>
          <a:xfrm>
            <a:off x="801268" y="1362633"/>
            <a:ext cx="2841552" cy="679053"/>
            <a:chOff x="1396915" y="2848351"/>
            <a:chExt cx="2487549" cy="52196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직사각형 31">
                  <a:extLst>
                    <a:ext uri="{FF2B5EF4-FFF2-40B4-BE49-F238E27FC236}">
                      <a16:creationId xmlns:a16="http://schemas.microsoft.com/office/drawing/2014/main" id="{328658DA-1C5B-4D33-A2B1-11AAED8AB805}"/>
                    </a:ext>
                  </a:extLst>
                </p:cNvPr>
                <p:cNvSpPr/>
                <p:nvPr/>
              </p:nvSpPr>
              <p:spPr>
                <a:xfrm>
                  <a:off x="1396915" y="2848351"/>
                  <a:ext cx="562740" cy="50862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3" name="직사각형 52">
                  <a:extLst>
                    <a:ext uri="{FF2B5EF4-FFF2-40B4-BE49-F238E27FC236}">
                      <a16:creationId xmlns:a16="http://schemas.microsoft.com/office/drawing/2014/main" id="{27FD248D-85CE-4650-8A1D-05863178C5D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96915" y="2848351"/>
                  <a:ext cx="562740" cy="508626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직사각형 32">
                  <a:extLst>
                    <a:ext uri="{FF2B5EF4-FFF2-40B4-BE49-F238E27FC236}">
                      <a16:creationId xmlns:a16="http://schemas.microsoft.com/office/drawing/2014/main" id="{3E15C16B-68A8-4AAC-98AC-8CE5CFF7ECA9}"/>
                    </a:ext>
                  </a:extLst>
                </p:cNvPr>
                <p:cNvSpPr/>
                <p:nvPr/>
              </p:nvSpPr>
              <p:spPr>
                <a:xfrm>
                  <a:off x="3321724" y="2861686"/>
                  <a:ext cx="562740" cy="50862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4" name="직사각형 53">
                  <a:extLst>
                    <a:ext uri="{FF2B5EF4-FFF2-40B4-BE49-F238E27FC236}">
                      <a16:creationId xmlns:a16="http://schemas.microsoft.com/office/drawing/2014/main" id="{E2D5CD4A-9499-4CE1-ABCB-D3AD68B91EF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21724" y="2861686"/>
                  <a:ext cx="562740" cy="508626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4" name="자유형: 도형 33">
              <a:extLst>
                <a:ext uri="{FF2B5EF4-FFF2-40B4-BE49-F238E27FC236}">
                  <a16:creationId xmlns:a16="http://schemas.microsoft.com/office/drawing/2014/main" id="{F04EF068-D9AF-45F7-AEDB-B90437DF701E}"/>
                </a:ext>
              </a:extLst>
            </p:cNvPr>
            <p:cNvSpPr/>
            <p:nvPr/>
          </p:nvSpPr>
          <p:spPr>
            <a:xfrm>
              <a:off x="1959651" y="3015987"/>
              <a:ext cx="1362075" cy="60960"/>
            </a:xfrm>
            <a:custGeom>
              <a:avLst/>
              <a:gdLst>
                <a:gd name="connsiteX0" fmla="*/ 0 w 1257300"/>
                <a:gd name="connsiteY0" fmla="*/ 257190 h 257190"/>
                <a:gd name="connsiteX1" fmla="*/ 628650 w 1257300"/>
                <a:gd name="connsiteY1" fmla="*/ 15 h 257190"/>
                <a:gd name="connsiteX2" fmla="*/ 1257300 w 1257300"/>
                <a:gd name="connsiteY2" fmla="*/ 247665 h 257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57300" h="257190">
                  <a:moveTo>
                    <a:pt x="0" y="257190"/>
                  </a:moveTo>
                  <a:cubicBezTo>
                    <a:pt x="209550" y="129396"/>
                    <a:pt x="419100" y="1602"/>
                    <a:pt x="628650" y="15"/>
                  </a:cubicBezTo>
                  <a:cubicBezTo>
                    <a:pt x="838200" y="-1573"/>
                    <a:pt x="1047750" y="123046"/>
                    <a:pt x="1257300" y="247665"/>
                  </a:cubicBezTo>
                </a:path>
              </a:pathLst>
            </a:custGeom>
            <a:ln>
              <a:solidFill>
                <a:srgbClr val="FFFF00"/>
              </a:solidFill>
              <a:headEnd type="none" w="med" len="med"/>
              <a:tailEnd type="arrow" w="med" len="med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자유형: 도형 34">
              <a:extLst>
                <a:ext uri="{FF2B5EF4-FFF2-40B4-BE49-F238E27FC236}">
                  <a16:creationId xmlns:a16="http://schemas.microsoft.com/office/drawing/2014/main" id="{52BAE9B2-DB9E-478E-A9A9-C48491E128BC}"/>
                </a:ext>
              </a:extLst>
            </p:cNvPr>
            <p:cNvSpPr/>
            <p:nvPr/>
          </p:nvSpPr>
          <p:spPr>
            <a:xfrm>
              <a:off x="1959650" y="3141718"/>
              <a:ext cx="1362075" cy="45719"/>
            </a:xfrm>
            <a:custGeom>
              <a:avLst/>
              <a:gdLst>
                <a:gd name="connsiteX0" fmla="*/ 0 w 1352550"/>
                <a:gd name="connsiteY0" fmla="*/ 28575 h 152649"/>
                <a:gd name="connsiteX1" fmla="*/ 704850 w 1352550"/>
                <a:gd name="connsiteY1" fmla="*/ 152400 h 152649"/>
                <a:gd name="connsiteX2" fmla="*/ 1352550 w 1352550"/>
                <a:gd name="connsiteY2" fmla="*/ 0 h 152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52550" h="152649">
                  <a:moveTo>
                    <a:pt x="0" y="28575"/>
                  </a:moveTo>
                  <a:cubicBezTo>
                    <a:pt x="239712" y="92869"/>
                    <a:pt x="479425" y="157163"/>
                    <a:pt x="704850" y="152400"/>
                  </a:cubicBezTo>
                  <a:cubicBezTo>
                    <a:pt x="930275" y="147637"/>
                    <a:pt x="1141412" y="73818"/>
                    <a:pt x="1352550" y="0"/>
                  </a:cubicBezTo>
                </a:path>
              </a:pathLst>
            </a:custGeom>
            <a:ln>
              <a:headEnd type="none" w="med" len="med"/>
              <a:tailEnd type="arrow" w="med" len="med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자유형: 도형 35">
              <a:extLst>
                <a:ext uri="{FF2B5EF4-FFF2-40B4-BE49-F238E27FC236}">
                  <a16:creationId xmlns:a16="http://schemas.microsoft.com/office/drawing/2014/main" id="{81E5A47C-B0F3-4B98-BE23-BDC7AC978EA3}"/>
                </a:ext>
              </a:extLst>
            </p:cNvPr>
            <p:cNvSpPr/>
            <p:nvPr/>
          </p:nvSpPr>
          <p:spPr>
            <a:xfrm>
              <a:off x="1959651" y="2892160"/>
              <a:ext cx="1362076" cy="125731"/>
            </a:xfrm>
            <a:custGeom>
              <a:avLst/>
              <a:gdLst>
                <a:gd name="connsiteX0" fmla="*/ 0 w 1257300"/>
                <a:gd name="connsiteY0" fmla="*/ 257190 h 257190"/>
                <a:gd name="connsiteX1" fmla="*/ 628650 w 1257300"/>
                <a:gd name="connsiteY1" fmla="*/ 15 h 257190"/>
                <a:gd name="connsiteX2" fmla="*/ 1257300 w 1257300"/>
                <a:gd name="connsiteY2" fmla="*/ 247665 h 257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57300" h="257190">
                  <a:moveTo>
                    <a:pt x="0" y="257190"/>
                  </a:moveTo>
                  <a:cubicBezTo>
                    <a:pt x="209550" y="129396"/>
                    <a:pt x="419100" y="1602"/>
                    <a:pt x="628650" y="15"/>
                  </a:cubicBezTo>
                  <a:cubicBezTo>
                    <a:pt x="838200" y="-1573"/>
                    <a:pt x="1047750" y="123046"/>
                    <a:pt x="1257300" y="247665"/>
                  </a:cubicBezTo>
                </a:path>
              </a:pathLst>
            </a:custGeom>
            <a:ln>
              <a:solidFill>
                <a:srgbClr val="92D050"/>
              </a:solidFill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자유형: 도형 36">
              <a:extLst>
                <a:ext uri="{FF2B5EF4-FFF2-40B4-BE49-F238E27FC236}">
                  <a16:creationId xmlns:a16="http://schemas.microsoft.com/office/drawing/2014/main" id="{1667189A-4870-44AF-BC7E-F7390E1B8EE9}"/>
                </a:ext>
              </a:extLst>
            </p:cNvPr>
            <p:cNvSpPr/>
            <p:nvPr/>
          </p:nvSpPr>
          <p:spPr>
            <a:xfrm>
              <a:off x="1959649" y="3210297"/>
              <a:ext cx="1362075" cy="102870"/>
            </a:xfrm>
            <a:custGeom>
              <a:avLst/>
              <a:gdLst>
                <a:gd name="connsiteX0" fmla="*/ 0 w 1352550"/>
                <a:gd name="connsiteY0" fmla="*/ 28575 h 152649"/>
                <a:gd name="connsiteX1" fmla="*/ 704850 w 1352550"/>
                <a:gd name="connsiteY1" fmla="*/ 152400 h 152649"/>
                <a:gd name="connsiteX2" fmla="*/ 1352550 w 1352550"/>
                <a:gd name="connsiteY2" fmla="*/ 0 h 152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52550" h="152649">
                  <a:moveTo>
                    <a:pt x="0" y="28575"/>
                  </a:moveTo>
                  <a:cubicBezTo>
                    <a:pt x="239712" y="92869"/>
                    <a:pt x="479425" y="157163"/>
                    <a:pt x="704850" y="152400"/>
                  </a:cubicBezTo>
                  <a:cubicBezTo>
                    <a:pt x="930275" y="147637"/>
                    <a:pt x="1141412" y="73818"/>
                    <a:pt x="1352550" y="0"/>
                  </a:cubicBezTo>
                </a:path>
              </a:pathLst>
            </a:custGeom>
            <a:ln>
              <a:solidFill>
                <a:srgbClr val="FFC000"/>
              </a:solidFill>
              <a:headEnd type="none" w="med" len="med"/>
              <a:tailEnd type="arrow" w="med" len="med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CA5281E1-3235-48FA-9CF8-BD4C5894601A}"/>
              </a:ext>
            </a:extLst>
          </p:cNvPr>
          <p:cNvGrpSpPr/>
          <p:nvPr/>
        </p:nvGrpSpPr>
        <p:grpSpPr>
          <a:xfrm>
            <a:off x="4010025" y="1101996"/>
            <a:ext cx="5133975" cy="1200329"/>
            <a:chOff x="654120" y="1713148"/>
            <a:chExt cx="5133975" cy="1200329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7B541015-5DF1-4F36-B17C-39ED686C9256}"/>
                </a:ext>
              </a:extLst>
            </p:cNvPr>
            <p:cNvSpPr txBox="1"/>
            <p:nvPr/>
          </p:nvSpPr>
          <p:spPr>
            <a:xfrm>
              <a:off x="654120" y="1713148"/>
              <a:ext cx="513397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Operation pool = [Convolution,</a:t>
              </a:r>
            </a:p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                         Pooling,</a:t>
              </a:r>
            </a:p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                         Skip,</a:t>
              </a:r>
            </a:p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                         Dilation]</a:t>
              </a:r>
            </a:p>
          </p:txBody>
        </p: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467BC91A-E25D-4F93-8070-ED8170CC74A8}"/>
                </a:ext>
              </a:extLst>
            </p:cNvPr>
            <p:cNvCxnSpPr>
              <a:cxnSpLocks/>
            </p:cNvCxnSpPr>
            <p:nvPr/>
          </p:nvCxnSpPr>
          <p:spPr>
            <a:xfrm>
              <a:off x="4067175" y="1897439"/>
              <a:ext cx="504825" cy="0"/>
            </a:xfrm>
            <a:prstGeom prst="line">
              <a:avLst/>
            </a:prstGeom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EC7D5EAA-383E-4FE7-ACB1-CD406E551E6A}"/>
                </a:ext>
              </a:extLst>
            </p:cNvPr>
            <p:cNvCxnSpPr>
              <a:cxnSpLocks/>
            </p:cNvCxnSpPr>
            <p:nvPr/>
          </p:nvCxnSpPr>
          <p:spPr>
            <a:xfrm>
              <a:off x="4067175" y="2183189"/>
              <a:ext cx="504825" cy="0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A7E8D5BF-0D75-4825-9BAA-C9FD80063BCC}"/>
                </a:ext>
              </a:extLst>
            </p:cNvPr>
            <p:cNvCxnSpPr>
              <a:cxnSpLocks/>
            </p:cNvCxnSpPr>
            <p:nvPr/>
          </p:nvCxnSpPr>
          <p:spPr>
            <a:xfrm>
              <a:off x="4060667" y="2453776"/>
              <a:ext cx="504825" cy="0"/>
            </a:xfrm>
            <a:prstGeom prst="line">
              <a:avLst/>
            </a:prstGeom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80FCD915-D8C8-49E5-B2F8-0CA3941CFFD9}"/>
                </a:ext>
              </a:extLst>
            </p:cNvPr>
            <p:cNvCxnSpPr>
              <a:cxnSpLocks/>
            </p:cNvCxnSpPr>
            <p:nvPr/>
          </p:nvCxnSpPr>
          <p:spPr>
            <a:xfrm>
              <a:off x="4060666" y="2764214"/>
              <a:ext cx="504825" cy="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E26EC590-B770-4629-888E-834F8D451EC9}"/>
              </a:ext>
            </a:extLst>
          </p:cNvPr>
          <p:cNvGrpSpPr/>
          <p:nvPr/>
        </p:nvGrpSpPr>
        <p:grpSpPr>
          <a:xfrm>
            <a:off x="1122680" y="5078937"/>
            <a:ext cx="7715100" cy="1467462"/>
            <a:chOff x="982651" y="5143888"/>
            <a:chExt cx="7715100" cy="1467462"/>
          </a:xfrm>
        </p:grpSpPr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36ECD350-35D3-4876-91DE-C3FA134B3F26}"/>
                </a:ext>
              </a:extLst>
            </p:cNvPr>
            <p:cNvGrpSpPr/>
            <p:nvPr/>
          </p:nvGrpSpPr>
          <p:grpSpPr>
            <a:xfrm>
              <a:off x="1113155" y="5239372"/>
              <a:ext cx="7584596" cy="1371978"/>
              <a:chOff x="569880" y="4132300"/>
              <a:chExt cx="8140641" cy="1693256"/>
            </a:xfrm>
          </p:grpSpPr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B3FCF1C-1859-47ED-A2D7-B4AF4FEFF678}"/>
                  </a:ext>
                </a:extLst>
              </p:cNvPr>
              <p:cNvSpPr txBox="1"/>
              <p:nvPr/>
            </p:nvSpPr>
            <p:spPr>
              <a:xfrm>
                <a:off x="1248698" y="4132300"/>
                <a:ext cx="6612500" cy="4938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000" dirty="0">
                    <a:latin typeface="times new"/>
                  </a:rPr>
                  <a:t>  :  </a:t>
                </a:r>
                <a:r>
                  <a:rPr lang="ko-KR" altLang="en-US" sz="2000" dirty="0">
                    <a:latin typeface="times new"/>
                  </a:rPr>
                  <a:t>검색할 연산자 집합 </a:t>
                </a:r>
                <a:r>
                  <a:rPr lang="en-US" altLang="ko-KR" sz="2000" dirty="0">
                    <a:latin typeface="times new"/>
                  </a:rPr>
                  <a:t>O</a:t>
                </a:r>
                <a:r>
                  <a:rPr lang="ko-KR" altLang="en-US" sz="2000" dirty="0">
                    <a:latin typeface="times new"/>
                  </a:rPr>
                  <a:t>에서 선택된 </a:t>
                </a:r>
                <a:r>
                  <a:rPr lang="en-US" altLang="ko-KR" sz="2000" dirty="0">
                    <a:latin typeface="times new"/>
                  </a:rPr>
                  <a:t>k</a:t>
                </a:r>
                <a:r>
                  <a:rPr lang="ko-KR" altLang="en-US" sz="2000" dirty="0">
                    <a:latin typeface="times new"/>
                  </a:rPr>
                  <a:t>번째 연산자</a:t>
                </a:r>
              </a:p>
            </p:txBody>
          </p:sp>
          <p:pic>
            <p:nvPicPr>
              <p:cNvPr id="26" name="그림 25">
                <a:extLst>
                  <a:ext uri="{FF2B5EF4-FFF2-40B4-BE49-F238E27FC236}">
                    <a16:creationId xmlns:a16="http://schemas.microsoft.com/office/drawing/2014/main" id="{E92442F7-CE83-48E7-B669-1B02FF96236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/>
              <a:srcRect l="26773" t="454"/>
              <a:stretch/>
            </p:blipFill>
            <p:spPr>
              <a:xfrm>
                <a:off x="792701" y="4174731"/>
                <a:ext cx="609431" cy="378528"/>
              </a:xfrm>
              <a:prstGeom prst="rect">
                <a:avLst/>
              </a:prstGeom>
            </p:spPr>
          </p:pic>
          <p:pic>
            <p:nvPicPr>
              <p:cNvPr id="27" name="그림 26">
                <a:extLst>
                  <a:ext uri="{FF2B5EF4-FFF2-40B4-BE49-F238E27FC236}">
                    <a16:creationId xmlns:a16="http://schemas.microsoft.com/office/drawing/2014/main" id="{EAFFD144-2F3F-40C5-A4E8-E79FDE4700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69880" y="5287909"/>
                <a:ext cx="840788" cy="537647"/>
              </a:xfrm>
              <a:prstGeom prst="rect">
                <a:avLst/>
              </a:prstGeom>
            </p:spPr>
          </p:pic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C1FB814-178D-4131-8402-B3934FB91709}"/>
                  </a:ext>
                </a:extLst>
              </p:cNvPr>
              <p:cNvSpPr txBox="1"/>
              <p:nvPr/>
            </p:nvSpPr>
            <p:spPr>
              <a:xfrm>
                <a:off x="1419204" y="5292456"/>
                <a:ext cx="7291317" cy="4938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000" dirty="0">
                    <a:latin typeface="times new"/>
                  </a:rPr>
                  <a:t>:  </a:t>
                </a:r>
                <a:r>
                  <a:rPr lang="ko-KR" altLang="en-US" sz="2000" dirty="0">
                    <a:latin typeface="times new"/>
                  </a:rPr>
                  <a:t>혼합 연산자 </a:t>
                </a:r>
                <a:r>
                  <a:rPr lang="en-US" altLang="ko-KR" sz="2000" dirty="0">
                    <a:latin typeface="times new"/>
                  </a:rPr>
                  <a:t>(Mixed operation)</a:t>
                </a:r>
              </a:p>
            </p:txBody>
          </p:sp>
          <p:pic>
            <p:nvPicPr>
              <p:cNvPr id="29" name="그림 28">
                <a:extLst>
                  <a:ext uri="{FF2B5EF4-FFF2-40B4-BE49-F238E27FC236}">
                    <a16:creationId xmlns:a16="http://schemas.microsoft.com/office/drawing/2014/main" id="{A284BEC9-4D41-43D0-ACD2-702FF28714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82440" y="4685256"/>
                <a:ext cx="845300" cy="486688"/>
              </a:xfrm>
              <a:prstGeom prst="rect">
                <a:avLst/>
              </a:prstGeom>
            </p:spPr>
          </p:pic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EB63E97-039A-432F-BEF2-56B202E5B67D}"/>
                  </a:ext>
                </a:extLst>
              </p:cNvPr>
              <p:cNvSpPr txBox="1"/>
              <p:nvPr/>
            </p:nvSpPr>
            <p:spPr>
              <a:xfrm>
                <a:off x="1419204" y="4685256"/>
                <a:ext cx="7291317" cy="4938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000" dirty="0">
                    <a:latin typeface="times new"/>
                  </a:rPr>
                  <a:t>:  </a:t>
                </a:r>
                <a:r>
                  <a:rPr lang="ko-KR" altLang="en-US" sz="2000" dirty="0">
                    <a:latin typeface="times new"/>
                  </a:rPr>
                  <a:t>아키텍처 파라미터</a:t>
                </a:r>
                <a:r>
                  <a:rPr lang="en-US" altLang="ko-KR" sz="2000" dirty="0">
                    <a:latin typeface="times new"/>
                  </a:rPr>
                  <a:t> (</a:t>
                </a:r>
                <a:r>
                  <a:rPr lang="ko-KR" altLang="en-US" sz="2000" dirty="0">
                    <a:latin typeface="times new"/>
                  </a:rPr>
                  <a:t>벡터</a:t>
                </a:r>
                <a:r>
                  <a:rPr lang="en-US" altLang="ko-KR" sz="2000" dirty="0">
                    <a:latin typeface="times new"/>
                  </a:rPr>
                  <a:t>)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4F3F89E9-694B-41D6-99FB-E0F9712D8AF1}"/>
                    </a:ext>
                  </a:extLst>
                </p:cNvPr>
                <p:cNvSpPr txBox="1"/>
                <p:nvPr/>
              </p:nvSpPr>
              <p:spPr>
                <a:xfrm>
                  <a:off x="982651" y="5143888"/>
                  <a:ext cx="411314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4F3F89E9-694B-41D6-99FB-E0F9712D8A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2651" y="5143888"/>
                  <a:ext cx="411314" cy="523220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0768D4D1-B41C-4F4C-A623-B012192190E2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r="66857"/>
          <a:stretch/>
        </p:blipFill>
        <p:spPr>
          <a:xfrm>
            <a:off x="2285820" y="2515297"/>
            <a:ext cx="1555913" cy="1290237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B8CE4169-0BC2-41F6-9B2E-16465C6A0B2E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l="40079" r="13489"/>
          <a:stretch/>
        </p:blipFill>
        <p:spPr>
          <a:xfrm>
            <a:off x="3920299" y="2504061"/>
            <a:ext cx="2314576" cy="1272262"/>
          </a:xfrm>
          <a:prstGeom prst="rect">
            <a:avLst/>
          </a:prstGeom>
        </p:spPr>
      </p:pic>
      <p:sp>
        <p:nvSpPr>
          <p:cNvPr id="47" name="CustomShape 2">
            <a:extLst>
              <a:ext uri="{FF2B5EF4-FFF2-40B4-BE49-F238E27FC236}">
                <a16:creationId xmlns:a16="http://schemas.microsoft.com/office/drawing/2014/main" id="{4B82DD48-699F-4E45-909D-638F3B07BE7A}"/>
              </a:ext>
            </a:extLst>
          </p:cNvPr>
          <p:cNvSpPr/>
          <p:nvPr/>
        </p:nvSpPr>
        <p:spPr>
          <a:xfrm>
            <a:off x="8418894" y="6258600"/>
            <a:ext cx="541800" cy="558000"/>
          </a:xfrm>
          <a:prstGeom prst="rect">
            <a:avLst/>
          </a:prstGeom>
          <a:solidFill>
            <a:srgbClr val="970000"/>
          </a:solidFill>
          <a:ln w="5724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" name="TextShape 3">
            <a:extLst>
              <a:ext uri="{FF2B5EF4-FFF2-40B4-BE49-F238E27FC236}">
                <a16:creationId xmlns:a16="http://schemas.microsoft.com/office/drawing/2014/main" id="{BD2A7CBA-A76F-470A-A766-02CD23F71914}"/>
              </a:ext>
            </a:extLst>
          </p:cNvPr>
          <p:cNvSpPr txBox="1"/>
          <p:nvPr/>
        </p:nvSpPr>
        <p:spPr>
          <a:xfrm>
            <a:off x="8492524" y="6395760"/>
            <a:ext cx="394539" cy="2736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fld id="{B3ECEE66-8A06-4147-AD7C-0007C7E7F7D4}" type="slidenum">
              <a:rPr lang="en-US" sz="1200" b="1" strike="noStrike" spc="-1">
                <a:solidFill>
                  <a:srgbClr val="FFFFFF"/>
                </a:solidFill>
                <a:latin typeface="Times New Roman"/>
              </a:rPr>
              <a:pPr algn="ctr">
                <a:lnSpc>
                  <a:spcPct val="100000"/>
                </a:lnSpc>
              </a:pPr>
              <a:t>14</a:t>
            </a:fld>
            <a:endParaRPr lang="en-US" sz="12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98761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/>
                <a:lstStyle/>
                <a:p>
                  <a:endParaRPr lang="en-US" dirty="0"/>
                </a:p>
              </p:txBody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3. </a:t>
              </a:r>
              <a:r>
                <a:rPr lang="ko-KR" alt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미분가능 아키텍처 검색</a:t>
              </a:r>
              <a:r>
                <a:rPr lang="en-US" altLang="ko-KR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(DARTS) (8/8)</a:t>
              </a:r>
              <a:endParaRPr lang="en-US" sz="3600" spc="-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203D6D7-E126-4388-AAF9-1EC1120A2F50}"/>
              </a:ext>
            </a:extLst>
          </p:cNvPr>
          <p:cNvSpPr txBox="1"/>
          <p:nvPr/>
        </p:nvSpPr>
        <p:spPr>
          <a:xfrm>
            <a:off x="503908" y="4707036"/>
            <a:ext cx="86400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문제점</a:t>
            </a:r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- </a:t>
            </a:r>
            <a:r>
              <a:rPr lang="ko-KR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불일치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ko-KR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연속적으로 </a:t>
            </a:r>
            <a:r>
              <a:rPr lang="ko-KR" altLang="en-US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인코딩된</a:t>
            </a:r>
            <a:r>
              <a:rPr lang="ko-KR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아키텍처와 실제 아키텍처의 </a:t>
            </a:r>
            <a:r>
              <a:rPr lang="ko-KR" altLang="en-US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이산성</a:t>
            </a:r>
            <a:r>
              <a:rPr lang="ko-KR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간의 불일치</a:t>
            </a:r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431272E-B9C9-4708-9266-380B93FADE29}"/>
              </a:ext>
            </a:extLst>
          </p:cNvPr>
          <p:cNvSpPr txBox="1"/>
          <p:nvPr/>
        </p:nvSpPr>
        <p:spPr>
          <a:xfrm>
            <a:off x="57240" y="6600036"/>
            <a:ext cx="90295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sz="1200" i="0" dirty="0">
                <a:solidFill>
                  <a:schemeClr val="bg1"/>
                </a:solidFill>
                <a:effectLst/>
                <a:latin typeface="Lucida Grande"/>
              </a:rPr>
              <a:t>출처</a:t>
            </a:r>
            <a:r>
              <a:rPr lang="en-US" altLang="ko-KR" sz="1200" i="0" dirty="0">
                <a:solidFill>
                  <a:schemeClr val="bg1"/>
                </a:solidFill>
                <a:effectLst/>
                <a:latin typeface="Lucida Grande"/>
              </a:rPr>
              <a:t>: </a:t>
            </a:r>
            <a:r>
              <a:rPr lang="en-US" sz="1200" i="0" dirty="0">
                <a:solidFill>
                  <a:schemeClr val="bg1"/>
                </a:solidFill>
                <a:effectLst/>
                <a:latin typeface="Lucida Grande"/>
              </a:rPr>
              <a:t>DARTS: Differentiable Architecture Search</a:t>
            </a:r>
          </a:p>
        </p:txBody>
      </p:sp>
      <p:sp>
        <p:nvSpPr>
          <p:cNvPr id="19" name="CustomShape 2">
            <a:extLst>
              <a:ext uri="{FF2B5EF4-FFF2-40B4-BE49-F238E27FC236}">
                <a16:creationId xmlns:a16="http://schemas.microsoft.com/office/drawing/2014/main" id="{0883711B-BF28-4041-B6BD-664E037C7AF0}"/>
              </a:ext>
            </a:extLst>
          </p:cNvPr>
          <p:cNvSpPr/>
          <p:nvPr/>
        </p:nvSpPr>
        <p:spPr>
          <a:xfrm>
            <a:off x="8418894" y="6258600"/>
            <a:ext cx="541800" cy="558000"/>
          </a:xfrm>
          <a:prstGeom prst="rect">
            <a:avLst/>
          </a:prstGeom>
          <a:solidFill>
            <a:srgbClr val="970000"/>
          </a:solidFill>
          <a:ln w="5724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" name="TextShape 3">
            <a:extLst>
              <a:ext uri="{FF2B5EF4-FFF2-40B4-BE49-F238E27FC236}">
                <a16:creationId xmlns:a16="http://schemas.microsoft.com/office/drawing/2014/main" id="{9CE406BC-A29A-4DC4-8CC3-3972222862B2}"/>
              </a:ext>
            </a:extLst>
          </p:cNvPr>
          <p:cNvSpPr txBox="1"/>
          <p:nvPr/>
        </p:nvSpPr>
        <p:spPr>
          <a:xfrm>
            <a:off x="8492524" y="6395760"/>
            <a:ext cx="394539" cy="2736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fld id="{B3ECEE66-8A06-4147-AD7C-0007C7E7F7D4}" type="slidenum">
              <a:rPr lang="en-US" sz="1200" b="1" strike="noStrike" spc="-1">
                <a:solidFill>
                  <a:srgbClr val="FFFFFF"/>
                </a:solidFill>
                <a:latin typeface="Times New Roman"/>
              </a:rPr>
              <a:pPr algn="ctr">
                <a:lnSpc>
                  <a:spcPct val="100000"/>
                </a:lnSpc>
              </a:pPr>
              <a:t>15</a:t>
            </a:fld>
            <a:endParaRPr lang="en-US" sz="1200" b="0" strike="noStrike" spc="-1" dirty="0">
              <a:latin typeface="Times New Roman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967F8BC-79D9-4A26-BF15-97C816F934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167" y="1571452"/>
            <a:ext cx="8519306" cy="2912682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7DC1F721-7588-4C00-8C92-4EF2B0AB345A}"/>
              </a:ext>
            </a:extLst>
          </p:cNvPr>
          <p:cNvSpPr txBox="1"/>
          <p:nvPr/>
        </p:nvSpPr>
        <p:spPr>
          <a:xfrm>
            <a:off x="495475" y="5417797"/>
            <a:ext cx="69296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해결 방법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ko-KR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altLang="ko-K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ko-KR" altLang="en-US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소프트맥스</a:t>
            </a:r>
            <a:r>
              <a:rPr lang="ko-KR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함수의 온도를 조절함으로써 완화</a:t>
            </a:r>
            <a:endParaRPr 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59255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" name="Group 3"/>
          <p:cNvGrpSpPr/>
          <p:nvPr/>
        </p:nvGrpSpPr>
        <p:grpSpPr>
          <a:xfrm>
            <a:off x="0" y="19080"/>
            <a:ext cx="9143640" cy="558000"/>
            <a:chOff x="0" y="19080"/>
            <a:chExt cx="9143640" cy="558000"/>
          </a:xfrm>
        </p:grpSpPr>
        <p:grpSp>
          <p:nvGrpSpPr>
            <p:cNvPr id="104" name="Group 4"/>
            <p:cNvGrpSpPr/>
            <p:nvPr/>
          </p:nvGrpSpPr>
          <p:grpSpPr>
            <a:xfrm>
              <a:off x="0" y="63360"/>
              <a:ext cx="9143640" cy="513720"/>
              <a:chOff x="0" y="63360"/>
              <a:chExt cx="9143640" cy="513720"/>
            </a:xfrm>
          </p:grpSpPr>
          <p:sp>
            <p:nvSpPr>
              <p:cNvPr id="105" name="CustomShape 5"/>
              <p:cNvSpPr/>
              <p:nvPr/>
            </p:nvSpPr>
            <p:spPr>
              <a:xfrm>
                <a:off x="0" y="63360"/>
                <a:ext cx="9143640" cy="128160"/>
              </a:xfrm>
              <a:prstGeom prst="rect">
                <a:avLst/>
              </a:prstGeom>
              <a:solidFill>
                <a:srgbClr val="97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06" name="CustomShape 6"/>
              <p:cNvSpPr/>
              <p:nvPr/>
            </p:nvSpPr>
            <p:spPr>
              <a:xfrm>
                <a:off x="0" y="191880"/>
                <a:ext cx="9143640" cy="128160"/>
              </a:xfrm>
              <a:prstGeom prst="rect">
                <a:avLst/>
              </a:prstGeom>
              <a:solidFill>
                <a:srgbClr val="BC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07" name="CustomShape 7"/>
              <p:cNvSpPr/>
              <p:nvPr/>
            </p:nvSpPr>
            <p:spPr>
              <a:xfrm>
                <a:off x="0" y="320400"/>
                <a:ext cx="9143640" cy="128160"/>
              </a:xfrm>
              <a:prstGeom prst="rect">
                <a:avLst/>
              </a:prstGeom>
              <a:solidFill>
                <a:srgbClr val="DB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08" name="CustomShape 8"/>
              <p:cNvSpPr/>
              <p:nvPr/>
            </p:nvSpPr>
            <p:spPr>
              <a:xfrm>
                <a:off x="0" y="448920"/>
                <a:ext cx="9143640" cy="12816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pic>
            <p:nvPicPr>
              <p:cNvPr id="109" name="Picture 30"/>
              <p:cNvPicPr/>
              <p:nvPr/>
            </p:nvPicPr>
            <p:blipFill>
              <a:blip r:embed="rId3"/>
              <a:stretch/>
            </p:blipFill>
            <p:spPr>
              <a:xfrm>
                <a:off x="57240" y="64080"/>
                <a:ext cx="512640" cy="51264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pic>
          <p:nvPicPr>
            <p:cNvPr id="110" name="Picture 25"/>
            <p:cNvPicPr/>
            <p:nvPr/>
          </p:nvPicPr>
          <p:blipFill>
            <a:blip r:embed="rId4"/>
            <a:srcRect l="49254" t="-9283"/>
            <a:stretch/>
          </p:blipFill>
          <p:spPr>
            <a:xfrm>
              <a:off x="7143840" y="19080"/>
              <a:ext cx="1942920" cy="558000"/>
            </a:xfrm>
            <a:prstGeom prst="rect">
              <a:avLst/>
            </a:prstGeom>
            <a:ln w="57240">
              <a:solidFill>
                <a:schemeClr val="bg1"/>
              </a:solidFill>
              <a:round/>
            </a:ln>
          </p:spPr>
        </p:pic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52B6036-C899-4FC5-A8F8-662674C83427}"/>
              </a:ext>
            </a:extLst>
          </p:cNvPr>
          <p:cNvSpPr txBox="1"/>
          <p:nvPr/>
        </p:nvSpPr>
        <p:spPr>
          <a:xfrm>
            <a:off x="1257026" y="5134760"/>
            <a:ext cx="69296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해결 방법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ko-KR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ko-KR" altLang="en-US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소프트맥스</a:t>
            </a:r>
            <a:r>
              <a:rPr lang="ko-KR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함수의 </a:t>
            </a:r>
            <a:r>
              <a:rPr lang="ko-KR" altLang="en-US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입력값을</a:t>
            </a:r>
            <a:r>
              <a:rPr lang="ko-KR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조정</a:t>
            </a:r>
            <a:r>
              <a:rPr lang="en-US" altLang="ko-K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(exploration/exploitation)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48A7F53-1850-452B-B749-B2C4EE0247EA}"/>
              </a:ext>
            </a:extLst>
          </p:cNvPr>
          <p:cNvSpPr txBox="1"/>
          <p:nvPr/>
        </p:nvSpPr>
        <p:spPr>
          <a:xfrm>
            <a:off x="1257026" y="4433518"/>
            <a:ext cx="63531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가정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  </a:t>
            </a:r>
            <a:r>
              <a:rPr lang="ko-KR" altLang="en-US" sz="1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최종 선택과 </a:t>
            </a:r>
            <a:r>
              <a:rPr lang="en-US" altLang="ko-KR" sz="1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DARTS</a:t>
            </a:r>
            <a:r>
              <a:rPr lang="ko-KR" altLang="en-US" sz="1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의 </a:t>
            </a:r>
            <a:r>
              <a:rPr lang="en-US" altLang="ko-KR" sz="1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weighted sum </a:t>
            </a:r>
            <a:r>
              <a:rPr lang="ko-KR" altLang="en-US" sz="1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간에 불일치 발생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CustomShape 2">
            <a:extLst>
              <a:ext uri="{FF2B5EF4-FFF2-40B4-BE49-F238E27FC236}">
                <a16:creationId xmlns:a16="http://schemas.microsoft.com/office/drawing/2014/main" id="{C9898C6E-C0C6-4288-A4A5-3F70EEE17E2A}"/>
              </a:ext>
            </a:extLst>
          </p:cNvPr>
          <p:cNvSpPr/>
          <p:nvPr/>
        </p:nvSpPr>
        <p:spPr>
          <a:xfrm>
            <a:off x="8418894" y="6258600"/>
            <a:ext cx="541800" cy="558000"/>
          </a:xfrm>
          <a:prstGeom prst="rect">
            <a:avLst/>
          </a:prstGeom>
          <a:solidFill>
            <a:srgbClr val="970000"/>
          </a:solidFill>
          <a:ln w="5724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" name="TextShape 3">
            <a:extLst>
              <a:ext uri="{FF2B5EF4-FFF2-40B4-BE49-F238E27FC236}">
                <a16:creationId xmlns:a16="http://schemas.microsoft.com/office/drawing/2014/main" id="{929BA405-A66F-4B29-86E9-02A145722618}"/>
              </a:ext>
            </a:extLst>
          </p:cNvPr>
          <p:cNvSpPr txBox="1"/>
          <p:nvPr/>
        </p:nvSpPr>
        <p:spPr>
          <a:xfrm>
            <a:off x="8492524" y="6395760"/>
            <a:ext cx="394539" cy="2736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fld id="{B3ECEE66-8A06-4147-AD7C-0007C7E7F7D4}" type="slidenum">
              <a:rPr lang="en-US" sz="1200" b="1" strike="noStrike" spc="-1">
                <a:solidFill>
                  <a:srgbClr val="FFFFFF"/>
                </a:solidFill>
                <a:latin typeface="Times New Roman"/>
              </a:rPr>
              <a:pPr algn="ctr">
                <a:lnSpc>
                  <a:spcPct val="100000"/>
                </a:lnSpc>
              </a:pPr>
              <a:t>16</a:t>
            </a:fld>
            <a:endParaRPr lang="en-US" sz="1200" b="0" strike="noStrike" spc="-1" dirty="0">
              <a:latin typeface="Times New Roman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7" name="표 36">
                <a:extLst>
                  <a:ext uri="{FF2B5EF4-FFF2-40B4-BE49-F238E27FC236}">
                    <a16:creationId xmlns:a16="http://schemas.microsoft.com/office/drawing/2014/main" id="{8E0BBC53-5A18-4064-8940-C3068F1C855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06863377"/>
                  </p:ext>
                </p:extLst>
              </p:nvPr>
            </p:nvGraphicFramePr>
            <p:xfrm>
              <a:off x="1975480" y="1710010"/>
              <a:ext cx="1842458" cy="1952626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842458">
                      <a:extLst>
                        <a:ext uri="{9D8B030D-6E8A-4147-A177-3AD203B41FA5}">
                          <a16:colId xmlns:a16="http://schemas.microsoft.com/office/drawing/2014/main" val="3578179942"/>
                        </a:ext>
                      </a:extLst>
                    </a:gridCol>
                  </a:tblGrid>
                  <a:tr h="488157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Convolution(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 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737238613"/>
                      </a:ext>
                    </a:extLst>
                  </a:tr>
                  <a:tr h="488157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Pooling(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 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18698771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Skip(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 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55146244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Dilation(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 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76418348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7" name="표 36">
                <a:extLst>
                  <a:ext uri="{FF2B5EF4-FFF2-40B4-BE49-F238E27FC236}">
                    <a16:creationId xmlns:a16="http://schemas.microsoft.com/office/drawing/2014/main" id="{8E0BBC53-5A18-4064-8940-C3068F1C855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06863377"/>
                  </p:ext>
                </p:extLst>
              </p:nvPr>
            </p:nvGraphicFramePr>
            <p:xfrm>
              <a:off x="1975480" y="1710010"/>
              <a:ext cx="1842458" cy="1952626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842458">
                      <a:extLst>
                        <a:ext uri="{9D8B030D-6E8A-4147-A177-3AD203B41FA5}">
                          <a16:colId xmlns:a16="http://schemas.microsoft.com/office/drawing/2014/main" val="3578179942"/>
                        </a:ext>
                      </a:extLst>
                    </a:gridCol>
                  </a:tblGrid>
                  <a:tr h="48815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330" t="-1250" r="-660" b="-30875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37238613"/>
                      </a:ext>
                    </a:extLst>
                  </a:tr>
                  <a:tr h="48815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330" t="-100000" r="-660" b="-20493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18698771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330" t="-202500" r="-660" b="-107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55146244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330" t="-302500" r="-660" b="-7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6418348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8" name="표 47">
                <a:extLst>
                  <a:ext uri="{FF2B5EF4-FFF2-40B4-BE49-F238E27FC236}">
                    <a16:creationId xmlns:a16="http://schemas.microsoft.com/office/drawing/2014/main" id="{3CB59FCE-EC71-49C2-8675-D0CD35D3DF3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12813279"/>
                  </p:ext>
                </p:extLst>
              </p:nvPr>
            </p:nvGraphicFramePr>
            <p:xfrm>
              <a:off x="493803" y="1716950"/>
              <a:ext cx="938844" cy="1952624"/>
            </p:xfrm>
            <a:graphic>
              <a:graphicData uri="http://schemas.openxmlformats.org/drawingml/2006/table">
                <a:tbl>
                  <a:tblPr/>
                  <a:tblGrid>
                    <a:gridCol w="938844">
                      <a:extLst>
                        <a:ext uri="{9D8B030D-6E8A-4147-A177-3AD203B41FA5}">
                          <a16:colId xmlns:a16="http://schemas.microsoft.com/office/drawing/2014/main" val="3848954472"/>
                        </a:ext>
                      </a:extLst>
                    </a:gridCol>
                  </a:tblGrid>
                  <a:tr h="488156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R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R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p>
                                    <m:r>
                                      <a:rPr lang="en-US" altLang="ko-KR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altLang="ko-KR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altLang="ko-KR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ko-KR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altLang="ko-KR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solid"/>
                        </a:lnL>
                        <a:lnR w="12700" cmpd="sng">
                          <a:solidFill>
                            <a:schemeClr val="tx1"/>
                          </a:solidFill>
                          <a:prstDash val="solid"/>
                        </a:lnR>
                        <a:lnT w="12700" cmpd="sng">
                          <a:solidFill>
                            <a:schemeClr val="tx1"/>
                          </a:solidFill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99102560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R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R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p>
                                    <m:r>
                                      <a:rPr lang="en-US" altLang="ko-KR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altLang="ko-KR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altLang="ko-KR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ko-KR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altLang="ko-KR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+1)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solid"/>
                        </a:lnL>
                        <a:lnR w="12700" cmpd="sng">
                          <a:solidFill>
                            <a:schemeClr val="tx1"/>
                          </a:solidFill>
                          <a:prstDash val="solid"/>
                        </a:lnR>
                        <a:lnT w="12700" cmpd="sng">
                          <a:solidFill>
                            <a:schemeClr val="tx1"/>
                          </a:solidFill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132555969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R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R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p>
                                    <m:r>
                                      <a:rPr lang="en-US" altLang="ko-KR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altLang="ko-KR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altLang="ko-KR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ko-KR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altLang="ko-KR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+2)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solid"/>
                        </a:lnL>
                        <a:lnR w="12700" cmpd="sng">
                          <a:solidFill>
                            <a:schemeClr val="tx1"/>
                          </a:solidFill>
                          <a:prstDash val="solid"/>
                        </a:lnR>
                        <a:lnT w="12700" cmpd="sng">
                          <a:solidFill>
                            <a:schemeClr val="tx1"/>
                          </a:solidFill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080837216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R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R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p>
                                    <m:r>
                                      <a:rPr lang="en-US" altLang="ko-KR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altLang="ko-KR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altLang="ko-KR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ko-KR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altLang="ko-KR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+3)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solid"/>
                        </a:lnL>
                        <a:lnR w="12700" cmpd="sng">
                          <a:solidFill>
                            <a:schemeClr val="tx1"/>
                          </a:solidFill>
                          <a:prstDash val="solid"/>
                        </a:lnR>
                        <a:lnT w="12700" cmpd="sng">
                          <a:solidFill>
                            <a:schemeClr val="tx1"/>
                          </a:solidFill>
                          <a:prstDash val="solid"/>
                        </a:lnT>
                        <a:lnB w="12700" cmpd="sng">
                          <a:solidFill>
                            <a:schemeClr val="tx1"/>
                          </a:solidFill>
                          <a:prstDash val="soli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54700123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8" name="표 47">
                <a:extLst>
                  <a:ext uri="{FF2B5EF4-FFF2-40B4-BE49-F238E27FC236}">
                    <a16:creationId xmlns:a16="http://schemas.microsoft.com/office/drawing/2014/main" id="{3CB59FCE-EC71-49C2-8675-D0CD35D3DF3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12813279"/>
                  </p:ext>
                </p:extLst>
              </p:nvPr>
            </p:nvGraphicFramePr>
            <p:xfrm>
              <a:off x="493803" y="1716950"/>
              <a:ext cx="938844" cy="1952624"/>
            </p:xfrm>
            <a:graphic>
              <a:graphicData uri="http://schemas.openxmlformats.org/drawingml/2006/table">
                <a:tbl>
                  <a:tblPr/>
                  <a:tblGrid>
                    <a:gridCol w="938844">
                      <a:extLst>
                        <a:ext uri="{9D8B030D-6E8A-4147-A177-3AD203B41FA5}">
                          <a16:colId xmlns:a16="http://schemas.microsoft.com/office/drawing/2014/main" val="3848954472"/>
                        </a:ext>
                      </a:extLst>
                    </a:gridCol>
                  </a:tblGrid>
                  <a:tr h="48815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solid"/>
                        </a:lnL>
                        <a:lnR w="12700" cmpd="sng">
                          <a:solidFill>
                            <a:schemeClr val="tx1"/>
                          </a:solidFill>
                          <a:prstDash val="solid"/>
                        </a:lnR>
                        <a:lnT w="12700" cmpd="sng">
                          <a:solidFill>
                            <a:schemeClr val="tx1"/>
                          </a:solidFill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1290" t="-1250" r="-1290" b="-30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9102560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solid"/>
                        </a:lnL>
                        <a:lnR w="12700" cmpd="sng">
                          <a:solidFill>
                            <a:schemeClr val="tx1"/>
                          </a:solidFill>
                          <a:prstDash val="solid"/>
                        </a:lnR>
                        <a:lnT w="12700" cmpd="sng">
                          <a:solidFill>
                            <a:schemeClr val="tx1"/>
                          </a:solidFill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1290" t="-100000" r="-1290" b="-20123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32555969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solid"/>
                        </a:lnL>
                        <a:lnR w="12700" cmpd="sng">
                          <a:solidFill>
                            <a:schemeClr val="tx1"/>
                          </a:solidFill>
                          <a:prstDash val="solid"/>
                        </a:lnR>
                        <a:lnT w="12700" cmpd="sng">
                          <a:solidFill>
                            <a:schemeClr val="tx1"/>
                          </a:solidFill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1290" t="-202500" r="-1290" b="-10375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80837216"/>
                      </a:ext>
                    </a:extLst>
                  </a:tr>
                  <a:tr h="48815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solid"/>
                        </a:lnL>
                        <a:lnR w="12700" cmpd="sng">
                          <a:solidFill>
                            <a:schemeClr val="tx1"/>
                          </a:solidFill>
                          <a:prstDash val="solid"/>
                        </a:lnR>
                        <a:lnT w="12700" cmpd="sng">
                          <a:solidFill>
                            <a:schemeClr val="tx1"/>
                          </a:solidFill>
                          <a:prstDash val="solid"/>
                        </a:lnT>
                        <a:lnB w="12700" cmpd="sng">
                          <a:solidFill>
                            <a:schemeClr val="tx1"/>
                          </a:solidFill>
                          <a:prstDash val="solid"/>
                        </a:lnB>
                        <a:blipFill>
                          <a:blip r:embed="rId6"/>
                          <a:stretch>
                            <a:fillRect l="-1290" t="-302500" r="-1290" b="-375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47001233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49" name="그룹 48">
            <a:extLst>
              <a:ext uri="{FF2B5EF4-FFF2-40B4-BE49-F238E27FC236}">
                <a16:creationId xmlns:a16="http://schemas.microsoft.com/office/drawing/2014/main" id="{2D7673AB-68FD-48A4-B43E-D34BE1A418CA}"/>
              </a:ext>
            </a:extLst>
          </p:cNvPr>
          <p:cNvGrpSpPr/>
          <p:nvPr/>
        </p:nvGrpSpPr>
        <p:grpSpPr>
          <a:xfrm>
            <a:off x="1578655" y="1768231"/>
            <a:ext cx="250817" cy="1836182"/>
            <a:chOff x="2637314" y="3779123"/>
            <a:chExt cx="250817" cy="1836182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9062AD40-D869-4D85-BD10-D4F3F18A3684}"/>
                </a:ext>
              </a:extLst>
            </p:cNvPr>
            <p:cNvSpPr txBox="1"/>
            <p:nvPr/>
          </p:nvSpPr>
          <p:spPr>
            <a:xfrm>
              <a:off x="2637314" y="3779123"/>
              <a:ext cx="2508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x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AA8F7668-5BF2-4364-88BF-2A6048919820}"/>
                </a:ext>
              </a:extLst>
            </p:cNvPr>
            <p:cNvSpPr txBox="1"/>
            <p:nvPr/>
          </p:nvSpPr>
          <p:spPr>
            <a:xfrm>
              <a:off x="2637314" y="4274423"/>
              <a:ext cx="2508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x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050E7BFD-6449-4E95-929D-A3F8796643E4}"/>
                </a:ext>
              </a:extLst>
            </p:cNvPr>
            <p:cNvSpPr txBox="1"/>
            <p:nvPr/>
          </p:nvSpPr>
          <p:spPr>
            <a:xfrm>
              <a:off x="2637314" y="4744978"/>
              <a:ext cx="2508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x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BC80229A-B3D0-43DA-A1F4-BA909BEB2775}"/>
                </a:ext>
              </a:extLst>
            </p:cNvPr>
            <p:cNvSpPr txBox="1"/>
            <p:nvPr/>
          </p:nvSpPr>
          <p:spPr>
            <a:xfrm>
              <a:off x="2637314" y="5245973"/>
              <a:ext cx="2508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x</a:t>
              </a:r>
            </a:p>
          </p:txBody>
        </p:sp>
      </p:grpSp>
      <p:graphicFrame>
        <p:nvGraphicFramePr>
          <p:cNvPr id="55" name="표 54">
            <a:extLst>
              <a:ext uri="{FF2B5EF4-FFF2-40B4-BE49-F238E27FC236}">
                <a16:creationId xmlns:a16="http://schemas.microsoft.com/office/drawing/2014/main" id="{645A406E-7C20-4CDB-9B0B-D50E028838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283448"/>
              </p:ext>
            </p:extLst>
          </p:nvPr>
        </p:nvGraphicFramePr>
        <p:xfrm>
          <a:off x="6467179" y="1712387"/>
          <a:ext cx="478200" cy="1952624"/>
        </p:xfrm>
        <a:graphic>
          <a:graphicData uri="http://schemas.openxmlformats.org/drawingml/2006/table">
            <a:tbl>
              <a:tblPr/>
              <a:tblGrid>
                <a:gridCol w="478200">
                  <a:extLst>
                    <a:ext uri="{9D8B030D-6E8A-4147-A177-3AD203B41FA5}">
                      <a16:colId xmlns:a16="http://schemas.microsoft.com/office/drawing/2014/main" val="3848954472"/>
                    </a:ext>
                  </a:extLst>
                </a:gridCol>
              </a:tblGrid>
              <a:tr h="48815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102560"/>
                  </a:ext>
                </a:extLst>
              </a:tr>
              <a:tr h="48815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2555969"/>
                  </a:ext>
                </a:extLst>
              </a:tr>
              <a:tr h="48815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0837216"/>
                  </a:ext>
                </a:extLst>
              </a:tr>
              <a:tr h="48815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7001233"/>
                  </a:ext>
                </a:extLst>
              </a:tr>
            </a:tbl>
          </a:graphicData>
        </a:graphic>
      </p:graphicFrame>
      <p:graphicFrame>
        <p:nvGraphicFramePr>
          <p:cNvPr id="58" name="표 57">
            <a:extLst>
              <a:ext uri="{FF2B5EF4-FFF2-40B4-BE49-F238E27FC236}">
                <a16:creationId xmlns:a16="http://schemas.microsoft.com/office/drawing/2014/main" id="{B2EC4D2B-94FE-4727-B57C-155D06A313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4000893"/>
              </p:ext>
            </p:extLst>
          </p:nvPr>
        </p:nvGraphicFramePr>
        <p:xfrm>
          <a:off x="7039197" y="1712387"/>
          <a:ext cx="478200" cy="1952624"/>
        </p:xfrm>
        <a:graphic>
          <a:graphicData uri="http://schemas.openxmlformats.org/drawingml/2006/table">
            <a:tbl>
              <a:tblPr/>
              <a:tblGrid>
                <a:gridCol w="478200">
                  <a:extLst>
                    <a:ext uri="{9D8B030D-6E8A-4147-A177-3AD203B41FA5}">
                      <a16:colId xmlns:a16="http://schemas.microsoft.com/office/drawing/2014/main" val="3848954472"/>
                    </a:ext>
                  </a:extLst>
                </a:gridCol>
              </a:tblGrid>
              <a:tr h="48815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102560"/>
                  </a:ext>
                </a:extLst>
              </a:tr>
              <a:tr h="48815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2555969"/>
                  </a:ext>
                </a:extLst>
              </a:tr>
              <a:tr h="48815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0837216"/>
                  </a:ext>
                </a:extLst>
              </a:tr>
              <a:tr h="48815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7001233"/>
                  </a:ext>
                </a:extLst>
              </a:tr>
            </a:tbl>
          </a:graphicData>
        </a:graphic>
      </p:graphicFrame>
      <p:graphicFrame>
        <p:nvGraphicFramePr>
          <p:cNvPr id="59" name="표 58">
            <a:extLst>
              <a:ext uri="{FF2B5EF4-FFF2-40B4-BE49-F238E27FC236}">
                <a16:creationId xmlns:a16="http://schemas.microsoft.com/office/drawing/2014/main" id="{410EE3D0-D337-4442-B7D7-41284310BB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9988906"/>
              </p:ext>
            </p:extLst>
          </p:nvPr>
        </p:nvGraphicFramePr>
        <p:xfrm>
          <a:off x="7610199" y="1714200"/>
          <a:ext cx="478200" cy="1952624"/>
        </p:xfrm>
        <a:graphic>
          <a:graphicData uri="http://schemas.openxmlformats.org/drawingml/2006/table">
            <a:tbl>
              <a:tblPr/>
              <a:tblGrid>
                <a:gridCol w="478200">
                  <a:extLst>
                    <a:ext uri="{9D8B030D-6E8A-4147-A177-3AD203B41FA5}">
                      <a16:colId xmlns:a16="http://schemas.microsoft.com/office/drawing/2014/main" val="3848954472"/>
                    </a:ext>
                  </a:extLst>
                </a:gridCol>
              </a:tblGrid>
              <a:tr h="48815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102560"/>
                  </a:ext>
                </a:extLst>
              </a:tr>
              <a:tr h="48815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2555969"/>
                  </a:ext>
                </a:extLst>
              </a:tr>
              <a:tr h="48815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0837216"/>
                  </a:ext>
                </a:extLst>
              </a:tr>
              <a:tr h="48815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7001233"/>
                  </a:ext>
                </a:extLst>
              </a:tr>
            </a:tbl>
          </a:graphicData>
        </a:graphic>
      </p:graphicFrame>
      <p:graphicFrame>
        <p:nvGraphicFramePr>
          <p:cNvPr id="60" name="표 59">
            <a:extLst>
              <a:ext uri="{FF2B5EF4-FFF2-40B4-BE49-F238E27FC236}">
                <a16:creationId xmlns:a16="http://schemas.microsoft.com/office/drawing/2014/main" id="{E23A514B-9CF7-44ED-AC58-96579D2F82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3549402"/>
              </p:ext>
            </p:extLst>
          </p:nvPr>
        </p:nvGraphicFramePr>
        <p:xfrm>
          <a:off x="8182217" y="1716448"/>
          <a:ext cx="478200" cy="1952624"/>
        </p:xfrm>
        <a:graphic>
          <a:graphicData uri="http://schemas.openxmlformats.org/drawingml/2006/table">
            <a:tbl>
              <a:tblPr/>
              <a:tblGrid>
                <a:gridCol w="478200">
                  <a:extLst>
                    <a:ext uri="{9D8B030D-6E8A-4147-A177-3AD203B41FA5}">
                      <a16:colId xmlns:a16="http://schemas.microsoft.com/office/drawing/2014/main" val="3848954472"/>
                    </a:ext>
                  </a:extLst>
                </a:gridCol>
              </a:tblGrid>
              <a:tr h="48815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102560"/>
                  </a:ext>
                </a:extLst>
              </a:tr>
              <a:tr h="48815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2555969"/>
                  </a:ext>
                </a:extLst>
              </a:tr>
              <a:tr h="48815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0837216"/>
                  </a:ext>
                </a:extLst>
              </a:tr>
              <a:tr h="48815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7001233"/>
                  </a:ext>
                </a:extLst>
              </a:tr>
            </a:tbl>
          </a:graphicData>
        </a:graphic>
      </p:graphicFrame>
      <p:graphicFrame>
        <p:nvGraphicFramePr>
          <p:cNvPr id="61" name="표 60">
            <a:extLst>
              <a:ext uri="{FF2B5EF4-FFF2-40B4-BE49-F238E27FC236}">
                <a16:creationId xmlns:a16="http://schemas.microsoft.com/office/drawing/2014/main" id="{0CAC4D70-E9C4-4193-902C-369431300A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468641"/>
              </p:ext>
            </p:extLst>
          </p:nvPr>
        </p:nvGraphicFramePr>
        <p:xfrm>
          <a:off x="4991343" y="1707016"/>
          <a:ext cx="938844" cy="1952624"/>
        </p:xfrm>
        <a:graphic>
          <a:graphicData uri="http://schemas.openxmlformats.org/drawingml/2006/table">
            <a:tbl>
              <a:tblPr/>
              <a:tblGrid>
                <a:gridCol w="938844">
                  <a:extLst>
                    <a:ext uri="{9D8B030D-6E8A-4147-A177-3AD203B41FA5}">
                      <a16:colId xmlns:a16="http://schemas.microsoft.com/office/drawing/2014/main" val="3848954472"/>
                    </a:ext>
                  </a:extLst>
                </a:gridCol>
              </a:tblGrid>
              <a:tr h="48815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102560"/>
                  </a:ext>
                </a:extLst>
              </a:tr>
              <a:tr h="48815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0.25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2555969"/>
                  </a:ext>
                </a:extLst>
              </a:tr>
              <a:tr h="48815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0.4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0837216"/>
                  </a:ext>
                </a:extLst>
              </a:tr>
              <a:tr h="48815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0.15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7001233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81F3CA52-A964-41C8-89E7-7AA792DCE9B2}"/>
              </a:ext>
            </a:extLst>
          </p:cNvPr>
          <p:cNvSpPr txBox="1"/>
          <p:nvPr/>
        </p:nvSpPr>
        <p:spPr>
          <a:xfrm>
            <a:off x="5883786" y="2432095"/>
            <a:ext cx="583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≠</a:t>
            </a:r>
            <a:endParaRPr lang="en-US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068CD6DB-CF8F-4D14-886A-6BF53AE646FD}"/>
              </a:ext>
            </a:extLst>
          </p:cNvPr>
          <p:cNvSpPr txBox="1"/>
          <p:nvPr/>
        </p:nvSpPr>
        <p:spPr>
          <a:xfrm>
            <a:off x="621977" y="122762"/>
            <a:ext cx="6460341" cy="40011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4.</a:t>
            </a:r>
            <a:r>
              <a:rPr lang="ko-KR" altLang="en-US" sz="2000" dirty="0">
                <a:solidFill>
                  <a:schemeClr val="bg1"/>
                </a:solidFill>
              </a:rPr>
              <a:t> 온도 감쇠 미분가능 아키텍처 검색</a:t>
            </a:r>
            <a:r>
              <a:rPr lang="en-US" altLang="ko-KR" sz="2000" dirty="0">
                <a:solidFill>
                  <a:schemeClr val="bg1"/>
                </a:solidFill>
              </a:rPr>
              <a:t>(TD-DARTS)</a:t>
            </a:r>
            <a:r>
              <a:rPr lang="ko-KR" altLang="en-US" sz="2000" dirty="0">
                <a:solidFill>
                  <a:schemeClr val="bg1"/>
                </a:solidFill>
              </a:rPr>
              <a:t> </a:t>
            </a:r>
            <a:r>
              <a:rPr lang="en-US" altLang="ko-KR" sz="2000" dirty="0">
                <a:solidFill>
                  <a:schemeClr val="bg1"/>
                </a:solidFill>
              </a:rPr>
              <a:t>(1/7)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86449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" name="Group 3"/>
          <p:cNvGrpSpPr/>
          <p:nvPr/>
        </p:nvGrpSpPr>
        <p:grpSpPr>
          <a:xfrm>
            <a:off x="0" y="19080"/>
            <a:ext cx="9143640" cy="558000"/>
            <a:chOff x="0" y="19080"/>
            <a:chExt cx="9143640" cy="558000"/>
          </a:xfrm>
        </p:grpSpPr>
        <p:grpSp>
          <p:nvGrpSpPr>
            <p:cNvPr id="104" name="Group 4"/>
            <p:cNvGrpSpPr/>
            <p:nvPr/>
          </p:nvGrpSpPr>
          <p:grpSpPr>
            <a:xfrm>
              <a:off x="0" y="63360"/>
              <a:ext cx="9143640" cy="513720"/>
              <a:chOff x="0" y="63360"/>
              <a:chExt cx="9143640" cy="513720"/>
            </a:xfrm>
          </p:grpSpPr>
          <p:sp>
            <p:nvSpPr>
              <p:cNvPr id="105" name="CustomShape 5"/>
              <p:cNvSpPr/>
              <p:nvPr/>
            </p:nvSpPr>
            <p:spPr>
              <a:xfrm>
                <a:off x="0" y="63360"/>
                <a:ext cx="9143640" cy="128160"/>
              </a:xfrm>
              <a:prstGeom prst="rect">
                <a:avLst/>
              </a:prstGeom>
              <a:solidFill>
                <a:srgbClr val="97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06" name="CustomShape 6"/>
              <p:cNvSpPr/>
              <p:nvPr/>
            </p:nvSpPr>
            <p:spPr>
              <a:xfrm>
                <a:off x="0" y="191880"/>
                <a:ext cx="9143640" cy="128160"/>
              </a:xfrm>
              <a:prstGeom prst="rect">
                <a:avLst/>
              </a:prstGeom>
              <a:solidFill>
                <a:srgbClr val="BC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07" name="CustomShape 7"/>
              <p:cNvSpPr/>
              <p:nvPr/>
            </p:nvSpPr>
            <p:spPr>
              <a:xfrm>
                <a:off x="0" y="320400"/>
                <a:ext cx="9143640" cy="128160"/>
              </a:xfrm>
              <a:prstGeom prst="rect">
                <a:avLst/>
              </a:prstGeom>
              <a:solidFill>
                <a:srgbClr val="DB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08" name="CustomShape 8"/>
              <p:cNvSpPr/>
              <p:nvPr/>
            </p:nvSpPr>
            <p:spPr>
              <a:xfrm>
                <a:off x="0" y="448920"/>
                <a:ext cx="9143640" cy="12816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pic>
            <p:nvPicPr>
              <p:cNvPr id="109" name="Picture 30"/>
              <p:cNvPicPr/>
              <p:nvPr/>
            </p:nvPicPr>
            <p:blipFill>
              <a:blip r:embed="rId3"/>
              <a:stretch/>
            </p:blipFill>
            <p:spPr>
              <a:xfrm>
                <a:off x="57240" y="64080"/>
                <a:ext cx="512640" cy="51264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pic>
          <p:nvPicPr>
            <p:cNvPr id="110" name="Picture 25"/>
            <p:cNvPicPr/>
            <p:nvPr/>
          </p:nvPicPr>
          <p:blipFill>
            <a:blip r:embed="rId4"/>
            <a:srcRect l="49254" t="-9283"/>
            <a:stretch/>
          </p:blipFill>
          <p:spPr>
            <a:xfrm>
              <a:off x="7143840" y="19080"/>
              <a:ext cx="1942920" cy="558000"/>
            </a:xfrm>
            <a:prstGeom prst="rect">
              <a:avLst/>
            </a:prstGeom>
            <a:ln w="57240">
              <a:solidFill>
                <a:schemeClr val="bg1"/>
              </a:solidFill>
              <a:round/>
            </a:ln>
          </p:spPr>
        </p:pic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226F9750-3012-4CEF-A6C3-BDD3264E99E5}"/>
              </a:ext>
            </a:extLst>
          </p:cNvPr>
          <p:cNvGrpSpPr/>
          <p:nvPr/>
        </p:nvGrpSpPr>
        <p:grpSpPr>
          <a:xfrm>
            <a:off x="801268" y="1362633"/>
            <a:ext cx="2841552" cy="679053"/>
            <a:chOff x="1396915" y="2848351"/>
            <a:chExt cx="2487549" cy="52196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직사각형 31">
                  <a:extLst>
                    <a:ext uri="{FF2B5EF4-FFF2-40B4-BE49-F238E27FC236}">
                      <a16:creationId xmlns:a16="http://schemas.microsoft.com/office/drawing/2014/main" id="{328658DA-1C5B-4D33-A2B1-11AAED8AB805}"/>
                    </a:ext>
                  </a:extLst>
                </p:cNvPr>
                <p:cNvSpPr/>
                <p:nvPr/>
              </p:nvSpPr>
              <p:spPr>
                <a:xfrm>
                  <a:off x="1396915" y="2848351"/>
                  <a:ext cx="562740" cy="50862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3" name="직사각형 52">
                  <a:extLst>
                    <a:ext uri="{FF2B5EF4-FFF2-40B4-BE49-F238E27FC236}">
                      <a16:creationId xmlns:a16="http://schemas.microsoft.com/office/drawing/2014/main" id="{27FD248D-85CE-4650-8A1D-05863178C5D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96915" y="2848351"/>
                  <a:ext cx="562740" cy="508626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직사각형 32">
                  <a:extLst>
                    <a:ext uri="{FF2B5EF4-FFF2-40B4-BE49-F238E27FC236}">
                      <a16:creationId xmlns:a16="http://schemas.microsoft.com/office/drawing/2014/main" id="{3E15C16B-68A8-4AAC-98AC-8CE5CFF7ECA9}"/>
                    </a:ext>
                  </a:extLst>
                </p:cNvPr>
                <p:cNvSpPr/>
                <p:nvPr/>
              </p:nvSpPr>
              <p:spPr>
                <a:xfrm>
                  <a:off x="3321724" y="2861686"/>
                  <a:ext cx="562740" cy="50862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4" name="직사각형 53">
                  <a:extLst>
                    <a:ext uri="{FF2B5EF4-FFF2-40B4-BE49-F238E27FC236}">
                      <a16:creationId xmlns:a16="http://schemas.microsoft.com/office/drawing/2014/main" id="{E2D5CD4A-9499-4CE1-ABCB-D3AD68B91EF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21724" y="2861686"/>
                  <a:ext cx="562740" cy="508626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4" name="자유형: 도형 33">
              <a:extLst>
                <a:ext uri="{FF2B5EF4-FFF2-40B4-BE49-F238E27FC236}">
                  <a16:creationId xmlns:a16="http://schemas.microsoft.com/office/drawing/2014/main" id="{F04EF068-D9AF-45F7-AEDB-B90437DF701E}"/>
                </a:ext>
              </a:extLst>
            </p:cNvPr>
            <p:cNvSpPr/>
            <p:nvPr/>
          </p:nvSpPr>
          <p:spPr>
            <a:xfrm>
              <a:off x="1959651" y="3015987"/>
              <a:ext cx="1362075" cy="60960"/>
            </a:xfrm>
            <a:custGeom>
              <a:avLst/>
              <a:gdLst>
                <a:gd name="connsiteX0" fmla="*/ 0 w 1257300"/>
                <a:gd name="connsiteY0" fmla="*/ 257190 h 257190"/>
                <a:gd name="connsiteX1" fmla="*/ 628650 w 1257300"/>
                <a:gd name="connsiteY1" fmla="*/ 15 h 257190"/>
                <a:gd name="connsiteX2" fmla="*/ 1257300 w 1257300"/>
                <a:gd name="connsiteY2" fmla="*/ 247665 h 257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57300" h="257190">
                  <a:moveTo>
                    <a:pt x="0" y="257190"/>
                  </a:moveTo>
                  <a:cubicBezTo>
                    <a:pt x="209550" y="129396"/>
                    <a:pt x="419100" y="1602"/>
                    <a:pt x="628650" y="15"/>
                  </a:cubicBezTo>
                  <a:cubicBezTo>
                    <a:pt x="838200" y="-1573"/>
                    <a:pt x="1047750" y="123046"/>
                    <a:pt x="1257300" y="247665"/>
                  </a:cubicBezTo>
                </a:path>
              </a:pathLst>
            </a:custGeom>
            <a:ln>
              <a:solidFill>
                <a:srgbClr val="FFFF00"/>
              </a:solidFill>
              <a:headEnd type="none" w="med" len="med"/>
              <a:tailEnd type="arrow" w="med" len="med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자유형: 도형 34">
              <a:extLst>
                <a:ext uri="{FF2B5EF4-FFF2-40B4-BE49-F238E27FC236}">
                  <a16:creationId xmlns:a16="http://schemas.microsoft.com/office/drawing/2014/main" id="{52BAE9B2-DB9E-478E-A9A9-C48491E128BC}"/>
                </a:ext>
              </a:extLst>
            </p:cNvPr>
            <p:cNvSpPr/>
            <p:nvPr/>
          </p:nvSpPr>
          <p:spPr>
            <a:xfrm>
              <a:off x="1959650" y="3141718"/>
              <a:ext cx="1362075" cy="45719"/>
            </a:xfrm>
            <a:custGeom>
              <a:avLst/>
              <a:gdLst>
                <a:gd name="connsiteX0" fmla="*/ 0 w 1352550"/>
                <a:gd name="connsiteY0" fmla="*/ 28575 h 152649"/>
                <a:gd name="connsiteX1" fmla="*/ 704850 w 1352550"/>
                <a:gd name="connsiteY1" fmla="*/ 152400 h 152649"/>
                <a:gd name="connsiteX2" fmla="*/ 1352550 w 1352550"/>
                <a:gd name="connsiteY2" fmla="*/ 0 h 152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52550" h="152649">
                  <a:moveTo>
                    <a:pt x="0" y="28575"/>
                  </a:moveTo>
                  <a:cubicBezTo>
                    <a:pt x="239712" y="92869"/>
                    <a:pt x="479425" y="157163"/>
                    <a:pt x="704850" y="152400"/>
                  </a:cubicBezTo>
                  <a:cubicBezTo>
                    <a:pt x="930275" y="147637"/>
                    <a:pt x="1141412" y="73818"/>
                    <a:pt x="1352550" y="0"/>
                  </a:cubicBezTo>
                </a:path>
              </a:pathLst>
            </a:custGeom>
            <a:ln>
              <a:headEnd type="none" w="med" len="med"/>
              <a:tailEnd type="arrow" w="med" len="med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자유형: 도형 35">
              <a:extLst>
                <a:ext uri="{FF2B5EF4-FFF2-40B4-BE49-F238E27FC236}">
                  <a16:creationId xmlns:a16="http://schemas.microsoft.com/office/drawing/2014/main" id="{81E5A47C-B0F3-4B98-BE23-BDC7AC978EA3}"/>
                </a:ext>
              </a:extLst>
            </p:cNvPr>
            <p:cNvSpPr/>
            <p:nvPr/>
          </p:nvSpPr>
          <p:spPr>
            <a:xfrm>
              <a:off x="1959651" y="2892160"/>
              <a:ext cx="1362076" cy="125731"/>
            </a:xfrm>
            <a:custGeom>
              <a:avLst/>
              <a:gdLst>
                <a:gd name="connsiteX0" fmla="*/ 0 w 1257300"/>
                <a:gd name="connsiteY0" fmla="*/ 257190 h 257190"/>
                <a:gd name="connsiteX1" fmla="*/ 628650 w 1257300"/>
                <a:gd name="connsiteY1" fmla="*/ 15 h 257190"/>
                <a:gd name="connsiteX2" fmla="*/ 1257300 w 1257300"/>
                <a:gd name="connsiteY2" fmla="*/ 247665 h 257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57300" h="257190">
                  <a:moveTo>
                    <a:pt x="0" y="257190"/>
                  </a:moveTo>
                  <a:cubicBezTo>
                    <a:pt x="209550" y="129396"/>
                    <a:pt x="419100" y="1602"/>
                    <a:pt x="628650" y="15"/>
                  </a:cubicBezTo>
                  <a:cubicBezTo>
                    <a:pt x="838200" y="-1573"/>
                    <a:pt x="1047750" y="123046"/>
                    <a:pt x="1257300" y="247665"/>
                  </a:cubicBezTo>
                </a:path>
              </a:pathLst>
            </a:custGeom>
            <a:ln>
              <a:solidFill>
                <a:srgbClr val="92D050"/>
              </a:solidFill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자유형: 도형 36">
              <a:extLst>
                <a:ext uri="{FF2B5EF4-FFF2-40B4-BE49-F238E27FC236}">
                  <a16:creationId xmlns:a16="http://schemas.microsoft.com/office/drawing/2014/main" id="{1667189A-4870-44AF-BC7E-F7390E1B8EE9}"/>
                </a:ext>
              </a:extLst>
            </p:cNvPr>
            <p:cNvSpPr/>
            <p:nvPr/>
          </p:nvSpPr>
          <p:spPr>
            <a:xfrm>
              <a:off x="1959649" y="3210297"/>
              <a:ext cx="1362075" cy="102870"/>
            </a:xfrm>
            <a:custGeom>
              <a:avLst/>
              <a:gdLst>
                <a:gd name="connsiteX0" fmla="*/ 0 w 1352550"/>
                <a:gd name="connsiteY0" fmla="*/ 28575 h 152649"/>
                <a:gd name="connsiteX1" fmla="*/ 704850 w 1352550"/>
                <a:gd name="connsiteY1" fmla="*/ 152400 h 152649"/>
                <a:gd name="connsiteX2" fmla="*/ 1352550 w 1352550"/>
                <a:gd name="connsiteY2" fmla="*/ 0 h 152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52550" h="152649">
                  <a:moveTo>
                    <a:pt x="0" y="28575"/>
                  </a:moveTo>
                  <a:cubicBezTo>
                    <a:pt x="239712" y="92869"/>
                    <a:pt x="479425" y="157163"/>
                    <a:pt x="704850" y="152400"/>
                  </a:cubicBezTo>
                  <a:cubicBezTo>
                    <a:pt x="930275" y="147637"/>
                    <a:pt x="1141412" y="73818"/>
                    <a:pt x="1352550" y="0"/>
                  </a:cubicBezTo>
                </a:path>
              </a:pathLst>
            </a:custGeom>
            <a:ln>
              <a:solidFill>
                <a:srgbClr val="FFC000"/>
              </a:solidFill>
              <a:headEnd type="none" w="med" len="med"/>
              <a:tailEnd type="arrow" w="med" len="med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CA5281E1-3235-48FA-9CF8-BD4C5894601A}"/>
              </a:ext>
            </a:extLst>
          </p:cNvPr>
          <p:cNvGrpSpPr/>
          <p:nvPr/>
        </p:nvGrpSpPr>
        <p:grpSpPr>
          <a:xfrm>
            <a:off x="4010025" y="1101996"/>
            <a:ext cx="5133975" cy="1200329"/>
            <a:chOff x="654120" y="1713148"/>
            <a:chExt cx="5133975" cy="1200329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7B541015-5DF1-4F36-B17C-39ED686C9256}"/>
                </a:ext>
              </a:extLst>
            </p:cNvPr>
            <p:cNvSpPr txBox="1"/>
            <p:nvPr/>
          </p:nvSpPr>
          <p:spPr>
            <a:xfrm>
              <a:off x="654120" y="1713148"/>
              <a:ext cx="513397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Operation pool = [Convolution,</a:t>
              </a:r>
            </a:p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                         Pooling,</a:t>
              </a:r>
            </a:p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                         Skip,</a:t>
              </a:r>
            </a:p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                         Dilation]</a:t>
              </a:r>
            </a:p>
          </p:txBody>
        </p: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467BC91A-E25D-4F93-8070-ED8170CC74A8}"/>
                </a:ext>
              </a:extLst>
            </p:cNvPr>
            <p:cNvCxnSpPr>
              <a:cxnSpLocks/>
            </p:cNvCxnSpPr>
            <p:nvPr/>
          </p:nvCxnSpPr>
          <p:spPr>
            <a:xfrm>
              <a:off x="4067175" y="1897439"/>
              <a:ext cx="504825" cy="0"/>
            </a:xfrm>
            <a:prstGeom prst="line">
              <a:avLst/>
            </a:prstGeom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EC7D5EAA-383E-4FE7-ACB1-CD406E551E6A}"/>
                </a:ext>
              </a:extLst>
            </p:cNvPr>
            <p:cNvCxnSpPr>
              <a:cxnSpLocks/>
            </p:cNvCxnSpPr>
            <p:nvPr/>
          </p:nvCxnSpPr>
          <p:spPr>
            <a:xfrm>
              <a:off x="4067175" y="2183189"/>
              <a:ext cx="504825" cy="0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A7E8D5BF-0D75-4825-9BAA-C9FD80063BCC}"/>
                </a:ext>
              </a:extLst>
            </p:cNvPr>
            <p:cNvCxnSpPr>
              <a:cxnSpLocks/>
            </p:cNvCxnSpPr>
            <p:nvPr/>
          </p:nvCxnSpPr>
          <p:spPr>
            <a:xfrm>
              <a:off x="4060667" y="2453776"/>
              <a:ext cx="504825" cy="0"/>
            </a:xfrm>
            <a:prstGeom prst="line">
              <a:avLst/>
            </a:prstGeom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80FCD915-D8C8-49E5-B2F8-0CA3941CFFD9}"/>
                </a:ext>
              </a:extLst>
            </p:cNvPr>
            <p:cNvCxnSpPr>
              <a:cxnSpLocks/>
            </p:cNvCxnSpPr>
            <p:nvPr/>
          </p:nvCxnSpPr>
          <p:spPr>
            <a:xfrm>
              <a:off x="4060666" y="2764214"/>
              <a:ext cx="504825" cy="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0768D4D1-B41C-4F4C-A623-B012192190E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22041" y="2773204"/>
            <a:ext cx="4694599" cy="129023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5407788-4318-4565-8909-516BF0320C08}"/>
                  </a:ext>
                </a:extLst>
              </p:cNvPr>
              <p:cNvSpPr txBox="1"/>
              <p:nvPr/>
            </p:nvSpPr>
            <p:spPr>
              <a:xfrm>
                <a:off x="1276350" y="4552950"/>
                <a:ext cx="7000875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dirty="0" err="1"/>
                  <a:t>소프트맥스</a:t>
                </a:r>
                <a:r>
                  <a:rPr lang="ko-KR" altLang="en-US" dirty="0"/>
                  <a:t> 함수에 온도를 적용</a:t>
                </a:r>
                <a:endParaRPr lang="en-US" altLang="ko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dirty="0"/>
                  <a:t>아키텍처 파라미터를 </a:t>
                </a:r>
                <a:r>
                  <a:rPr lang="ko-KR" altLang="en-US" dirty="0" err="1"/>
                  <a:t>리스케일링</a:t>
                </a:r>
                <a:r>
                  <a:rPr lang="ko-KR" altLang="en-US" dirty="0"/>
                  <a:t> </a:t>
                </a:r>
                <a:r>
                  <a:rPr lang="en-US" altLang="ko-KR" dirty="0">
                    <a:latin typeface="times new "/>
                  </a:rPr>
                  <a:t>(Rescaling)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800" b="0" i="1" u="none" strike="noStrike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altLang="ko-KR" dirty="0"/>
                  <a:t> </a:t>
                </a:r>
                <a:r>
                  <a:rPr lang="ko-KR" altLang="en-US" dirty="0"/>
                  <a:t>값의 조절</a:t>
                </a:r>
                <a:endParaRPr lang="en-US" altLang="ko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dirty="0"/>
                  <a:t>연산자들의 기여도 조절</a:t>
                </a:r>
                <a:endParaRPr lang="en-US" altLang="ko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dirty="0"/>
                  <a:t>검색하는 연산자들의 경쟁 심화 상태에서 완화 상태로 변화</a:t>
                </a:r>
                <a:endParaRPr lang="en-US" altLang="ko-KR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5407788-4318-4565-8909-516BF0320C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6350" y="4552950"/>
                <a:ext cx="7000875" cy="1477328"/>
              </a:xfrm>
              <a:prstGeom prst="rect">
                <a:avLst/>
              </a:prstGeom>
              <a:blipFill>
                <a:blip r:embed="rId12"/>
                <a:stretch>
                  <a:fillRect l="-522" t="-2479" b="-578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CustomShape 2">
            <a:extLst>
              <a:ext uri="{FF2B5EF4-FFF2-40B4-BE49-F238E27FC236}">
                <a16:creationId xmlns:a16="http://schemas.microsoft.com/office/drawing/2014/main" id="{66F176B7-FE2D-4816-9FAE-8C489B25240E}"/>
              </a:ext>
            </a:extLst>
          </p:cNvPr>
          <p:cNvSpPr/>
          <p:nvPr/>
        </p:nvSpPr>
        <p:spPr>
          <a:xfrm>
            <a:off x="8418894" y="6258600"/>
            <a:ext cx="541800" cy="558000"/>
          </a:xfrm>
          <a:prstGeom prst="rect">
            <a:avLst/>
          </a:prstGeom>
          <a:solidFill>
            <a:srgbClr val="970000"/>
          </a:solidFill>
          <a:ln w="5724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" name="TextShape 3">
            <a:extLst>
              <a:ext uri="{FF2B5EF4-FFF2-40B4-BE49-F238E27FC236}">
                <a16:creationId xmlns:a16="http://schemas.microsoft.com/office/drawing/2014/main" id="{F4E1C7DB-F0E6-4EFE-B9C7-220A371DCE15}"/>
              </a:ext>
            </a:extLst>
          </p:cNvPr>
          <p:cNvSpPr txBox="1"/>
          <p:nvPr/>
        </p:nvSpPr>
        <p:spPr>
          <a:xfrm>
            <a:off x="8492524" y="6395760"/>
            <a:ext cx="394539" cy="2736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fld id="{B3ECEE66-8A06-4147-AD7C-0007C7E7F7D4}" type="slidenum">
              <a:rPr lang="en-US" sz="1200" b="1" strike="noStrike" spc="-1">
                <a:solidFill>
                  <a:srgbClr val="FFFFFF"/>
                </a:solidFill>
                <a:latin typeface="Times New Roman"/>
              </a:rPr>
              <a:pPr algn="ctr">
                <a:lnSpc>
                  <a:spcPct val="100000"/>
                </a:lnSpc>
              </a:pPr>
              <a:t>17</a:t>
            </a:fld>
            <a:endParaRPr lang="en-US" sz="1200" b="0" strike="noStrike" spc="-1" dirty="0">
              <a:latin typeface="Times New Roman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05E8A7-2DAF-4110-A5A6-71065AA8EE9D}"/>
              </a:ext>
            </a:extLst>
          </p:cNvPr>
          <p:cNvSpPr txBox="1"/>
          <p:nvPr/>
        </p:nvSpPr>
        <p:spPr>
          <a:xfrm>
            <a:off x="626619" y="122762"/>
            <a:ext cx="6460341" cy="40011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4.</a:t>
            </a:r>
            <a:r>
              <a:rPr lang="ko-KR" altLang="en-US" sz="2000" dirty="0">
                <a:solidFill>
                  <a:schemeClr val="bg1"/>
                </a:solidFill>
              </a:rPr>
              <a:t> 온도 감쇠 미분가능 아키텍처 검색</a:t>
            </a:r>
            <a:r>
              <a:rPr lang="en-US" altLang="ko-KR" sz="2000" dirty="0">
                <a:solidFill>
                  <a:schemeClr val="bg1"/>
                </a:solidFill>
              </a:rPr>
              <a:t>(TD-DARTS)</a:t>
            </a:r>
            <a:r>
              <a:rPr lang="ko-KR" altLang="en-US" sz="2000" dirty="0">
                <a:solidFill>
                  <a:schemeClr val="bg1"/>
                </a:solidFill>
              </a:rPr>
              <a:t> </a:t>
            </a:r>
            <a:r>
              <a:rPr lang="en-US" altLang="ko-KR" sz="2000" dirty="0">
                <a:solidFill>
                  <a:schemeClr val="bg1"/>
                </a:solidFill>
              </a:rPr>
              <a:t>(2/7)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44522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" name="Group 3"/>
          <p:cNvGrpSpPr/>
          <p:nvPr/>
        </p:nvGrpSpPr>
        <p:grpSpPr>
          <a:xfrm>
            <a:off x="0" y="19080"/>
            <a:ext cx="9143640" cy="558000"/>
            <a:chOff x="0" y="19080"/>
            <a:chExt cx="9143640" cy="558000"/>
          </a:xfrm>
        </p:grpSpPr>
        <p:grpSp>
          <p:nvGrpSpPr>
            <p:cNvPr id="104" name="Group 4"/>
            <p:cNvGrpSpPr/>
            <p:nvPr/>
          </p:nvGrpSpPr>
          <p:grpSpPr>
            <a:xfrm>
              <a:off x="0" y="63360"/>
              <a:ext cx="9143640" cy="513720"/>
              <a:chOff x="0" y="63360"/>
              <a:chExt cx="9143640" cy="513720"/>
            </a:xfrm>
          </p:grpSpPr>
          <p:sp>
            <p:nvSpPr>
              <p:cNvPr id="105" name="CustomShape 5"/>
              <p:cNvSpPr/>
              <p:nvPr/>
            </p:nvSpPr>
            <p:spPr>
              <a:xfrm>
                <a:off x="0" y="63360"/>
                <a:ext cx="9143640" cy="128160"/>
              </a:xfrm>
              <a:prstGeom prst="rect">
                <a:avLst/>
              </a:prstGeom>
              <a:solidFill>
                <a:srgbClr val="97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06" name="CustomShape 6"/>
              <p:cNvSpPr/>
              <p:nvPr/>
            </p:nvSpPr>
            <p:spPr>
              <a:xfrm>
                <a:off x="0" y="191880"/>
                <a:ext cx="9143640" cy="128160"/>
              </a:xfrm>
              <a:prstGeom prst="rect">
                <a:avLst/>
              </a:prstGeom>
              <a:solidFill>
                <a:srgbClr val="BC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07" name="CustomShape 7"/>
              <p:cNvSpPr/>
              <p:nvPr/>
            </p:nvSpPr>
            <p:spPr>
              <a:xfrm>
                <a:off x="0" y="320400"/>
                <a:ext cx="9143640" cy="128160"/>
              </a:xfrm>
              <a:prstGeom prst="rect">
                <a:avLst/>
              </a:prstGeom>
              <a:solidFill>
                <a:srgbClr val="DB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08" name="CustomShape 8"/>
              <p:cNvSpPr/>
              <p:nvPr/>
            </p:nvSpPr>
            <p:spPr>
              <a:xfrm>
                <a:off x="0" y="448920"/>
                <a:ext cx="9143640" cy="12816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pic>
            <p:nvPicPr>
              <p:cNvPr id="109" name="Picture 30"/>
              <p:cNvPicPr/>
              <p:nvPr/>
            </p:nvPicPr>
            <p:blipFill>
              <a:blip r:embed="rId3"/>
              <a:stretch/>
            </p:blipFill>
            <p:spPr>
              <a:xfrm>
                <a:off x="57240" y="64080"/>
                <a:ext cx="512640" cy="51264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pic>
          <p:nvPicPr>
            <p:cNvPr id="110" name="Picture 25"/>
            <p:cNvPicPr/>
            <p:nvPr/>
          </p:nvPicPr>
          <p:blipFill>
            <a:blip r:embed="rId4"/>
            <a:srcRect l="49254" t="-9283"/>
            <a:stretch/>
          </p:blipFill>
          <p:spPr>
            <a:xfrm>
              <a:off x="7143840" y="19080"/>
              <a:ext cx="1942920" cy="558000"/>
            </a:xfrm>
            <a:prstGeom prst="rect">
              <a:avLst/>
            </a:prstGeom>
            <a:ln w="57240">
              <a:solidFill>
                <a:schemeClr val="bg1"/>
              </a:solidFill>
              <a:round/>
            </a:ln>
          </p:spPr>
        </p:pic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64" name="TextBox 263">
            <a:extLst>
              <a:ext uri="{FF2B5EF4-FFF2-40B4-BE49-F238E27FC236}">
                <a16:creationId xmlns:a16="http://schemas.microsoft.com/office/drawing/2014/main" id="{F5343E07-A2D9-4F42-8FBB-FCB08123FB11}"/>
              </a:ext>
            </a:extLst>
          </p:cNvPr>
          <p:cNvSpPr txBox="1"/>
          <p:nvPr/>
        </p:nvSpPr>
        <p:spPr>
          <a:xfrm>
            <a:off x="919260" y="6015331"/>
            <a:ext cx="56566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altLang="ko-K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ko-KR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높은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exploration, </a:t>
            </a:r>
            <a:r>
              <a:rPr lang="ko-KR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낮은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exploitation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22882EC5-9988-4D60-9E01-66FEA6EA6DC0}"/>
                  </a:ext>
                </a:extLst>
              </p:cNvPr>
              <p:cNvSpPr txBox="1"/>
              <p:nvPr/>
            </p:nvSpPr>
            <p:spPr>
              <a:xfrm>
                <a:off x="919260" y="736054"/>
                <a:ext cx="365256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sz="2400" b="0" dirty="0">
                    <a:cs typeface="Times New Roman" panose="02020603050405020304" pitchFamily="18" charset="0"/>
                  </a:rPr>
                  <a:t>온</a:t>
                </a:r>
                <a14:m>
                  <m:oMath xmlns:m="http://schemas.openxmlformats.org/officeDocument/2006/math">
                    <m:r>
                      <a:rPr lang="ko-KR" altLang="en-US" sz="2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도</m:t>
                    </m:r>
                    <m:r>
                      <a:rPr lang="en-US" altLang="ko-KR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𝑇</m:t>
                    </m:r>
                  </m:oMath>
                </a14:m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ko-KR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값이 높을 때</a:t>
                </a:r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22882EC5-9988-4D60-9E01-66FEA6EA6D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260" y="736054"/>
                <a:ext cx="3652560" cy="461665"/>
              </a:xfrm>
              <a:prstGeom prst="rect">
                <a:avLst/>
              </a:prstGeom>
              <a:blipFill>
                <a:blip r:embed="rId5"/>
                <a:stretch>
                  <a:fillRect l="-2337" t="-12000" b="-29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CustomShape 2">
            <a:extLst>
              <a:ext uri="{FF2B5EF4-FFF2-40B4-BE49-F238E27FC236}">
                <a16:creationId xmlns:a16="http://schemas.microsoft.com/office/drawing/2014/main" id="{95C44FB4-C605-4CC3-B640-726FA25CE071}"/>
              </a:ext>
            </a:extLst>
          </p:cNvPr>
          <p:cNvSpPr/>
          <p:nvPr/>
        </p:nvSpPr>
        <p:spPr>
          <a:xfrm>
            <a:off x="8418894" y="6258600"/>
            <a:ext cx="541800" cy="558000"/>
          </a:xfrm>
          <a:prstGeom prst="rect">
            <a:avLst/>
          </a:prstGeom>
          <a:solidFill>
            <a:srgbClr val="970000"/>
          </a:solidFill>
          <a:ln w="5724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" name="TextShape 3">
            <a:extLst>
              <a:ext uri="{FF2B5EF4-FFF2-40B4-BE49-F238E27FC236}">
                <a16:creationId xmlns:a16="http://schemas.microsoft.com/office/drawing/2014/main" id="{68680047-A0BA-4A00-858E-9767C288F53B}"/>
              </a:ext>
            </a:extLst>
          </p:cNvPr>
          <p:cNvSpPr txBox="1"/>
          <p:nvPr/>
        </p:nvSpPr>
        <p:spPr>
          <a:xfrm>
            <a:off x="8492524" y="6395760"/>
            <a:ext cx="394539" cy="2736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fld id="{B3ECEE66-8A06-4147-AD7C-0007C7E7F7D4}" type="slidenum">
              <a:rPr lang="en-US" sz="1200" b="1" strike="noStrike" spc="-1">
                <a:solidFill>
                  <a:srgbClr val="FFFFFF"/>
                </a:solidFill>
                <a:latin typeface="Times New Roman"/>
              </a:rPr>
              <a:pPr algn="ctr">
                <a:lnSpc>
                  <a:spcPct val="100000"/>
                </a:lnSpc>
              </a:pPr>
              <a:t>18</a:t>
            </a:fld>
            <a:endParaRPr lang="en-US" sz="1200" b="0" strike="noStrike" spc="-1" dirty="0">
              <a:latin typeface="Times New Roman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626C94E-0225-4676-AD83-8D8B4034A3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47280" y="1304937"/>
            <a:ext cx="5906498" cy="466288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0280AFC-9769-4CB6-93CD-D1959AB0959C}"/>
              </a:ext>
            </a:extLst>
          </p:cNvPr>
          <p:cNvSpPr txBox="1"/>
          <p:nvPr/>
        </p:nvSpPr>
        <p:spPr>
          <a:xfrm>
            <a:off x="626619" y="122762"/>
            <a:ext cx="6460341" cy="40011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4.</a:t>
            </a:r>
            <a:r>
              <a:rPr lang="ko-KR" altLang="en-US" sz="2000" dirty="0">
                <a:solidFill>
                  <a:schemeClr val="bg1"/>
                </a:solidFill>
              </a:rPr>
              <a:t> 온도 감쇠 미분가능 아키텍처 검색</a:t>
            </a:r>
            <a:r>
              <a:rPr lang="en-US" altLang="ko-KR" sz="2000" dirty="0">
                <a:solidFill>
                  <a:schemeClr val="bg1"/>
                </a:solidFill>
              </a:rPr>
              <a:t>(TD-DARTS)</a:t>
            </a:r>
            <a:r>
              <a:rPr lang="ko-KR" altLang="en-US" sz="2000" dirty="0">
                <a:solidFill>
                  <a:schemeClr val="bg1"/>
                </a:solidFill>
              </a:rPr>
              <a:t> </a:t>
            </a:r>
            <a:r>
              <a:rPr lang="en-US" altLang="ko-KR" sz="2000" dirty="0">
                <a:solidFill>
                  <a:schemeClr val="bg1"/>
                </a:solidFill>
              </a:rPr>
              <a:t>(3/7)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08262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" name="Group 3"/>
          <p:cNvGrpSpPr/>
          <p:nvPr/>
        </p:nvGrpSpPr>
        <p:grpSpPr>
          <a:xfrm>
            <a:off x="0" y="19080"/>
            <a:ext cx="9143640" cy="558000"/>
            <a:chOff x="0" y="19080"/>
            <a:chExt cx="9143640" cy="558000"/>
          </a:xfrm>
        </p:grpSpPr>
        <p:grpSp>
          <p:nvGrpSpPr>
            <p:cNvPr id="104" name="Group 4"/>
            <p:cNvGrpSpPr/>
            <p:nvPr/>
          </p:nvGrpSpPr>
          <p:grpSpPr>
            <a:xfrm>
              <a:off x="0" y="63360"/>
              <a:ext cx="9143640" cy="513720"/>
              <a:chOff x="0" y="63360"/>
              <a:chExt cx="9143640" cy="513720"/>
            </a:xfrm>
          </p:grpSpPr>
          <p:sp>
            <p:nvSpPr>
              <p:cNvPr id="105" name="CustomShape 5"/>
              <p:cNvSpPr/>
              <p:nvPr/>
            </p:nvSpPr>
            <p:spPr>
              <a:xfrm>
                <a:off x="0" y="63360"/>
                <a:ext cx="9143640" cy="128160"/>
              </a:xfrm>
              <a:prstGeom prst="rect">
                <a:avLst/>
              </a:prstGeom>
              <a:solidFill>
                <a:srgbClr val="97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06" name="CustomShape 6"/>
              <p:cNvSpPr/>
              <p:nvPr/>
            </p:nvSpPr>
            <p:spPr>
              <a:xfrm>
                <a:off x="0" y="191880"/>
                <a:ext cx="9143640" cy="128160"/>
              </a:xfrm>
              <a:prstGeom prst="rect">
                <a:avLst/>
              </a:prstGeom>
              <a:solidFill>
                <a:srgbClr val="BC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07" name="CustomShape 7"/>
              <p:cNvSpPr/>
              <p:nvPr/>
            </p:nvSpPr>
            <p:spPr>
              <a:xfrm>
                <a:off x="0" y="320400"/>
                <a:ext cx="9143640" cy="128160"/>
              </a:xfrm>
              <a:prstGeom prst="rect">
                <a:avLst/>
              </a:prstGeom>
              <a:solidFill>
                <a:srgbClr val="DB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08" name="CustomShape 8"/>
              <p:cNvSpPr/>
              <p:nvPr/>
            </p:nvSpPr>
            <p:spPr>
              <a:xfrm>
                <a:off x="0" y="448920"/>
                <a:ext cx="9143640" cy="12816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pic>
            <p:nvPicPr>
              <p:cNvPr id="109" name="Picture 30"/>
              <p:cNvPicPr/>
              <p:nvPr/>
            </p:nvPicPr>
            <p:blipFill>
              <a:blip r:embed="rId3"/>
              <a:stretch/>
            </p:blipFill>
            <p:spPr>
              <a:xfrm>
                <a:off x="57240" y="64080"/>
                <a:ext cx="512640" cy="51264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pic>
          <p:nvPicPr>
            <p:cNvPr id="110" name="Picture 25"/>
            <p:cNvPicPr/>
            <p:nvPr/>
          </p:nvPicPr>
          <p:blipFill>
            <a:blip r:embed="rId4"/>
            <a:srcRect l="49254" t="-9283"/>
            <a:stretch/>
          </p:blipFill>
          <p:spPr>
            <a:xfrm>
              <a:off x="7143840" y="19080"/>
              <a:ext cx="1942920" cy="558000"/>
            </a:xfrm>
            <a:prstGeom prst="rect">
              <a:avLst/>
            </a:prstGeom>
            <a:ln w="57240">
              <a:solidFill>
                <a:schemeClr val="bg1"/>
              </a:solidFill>
              <a:round/>
            </a:ln>
          </p:spPr>
        </p:pic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64" name="TextBox 263">
            <a:extLst>
              <a:ext uri="{FF2B5EF4-FFF2-40B4-BE49-F238E27FC236}">
                <a16:creationId xmlns:a16="http://schemas.microsoft.com/office/drawing/2014/main" id="{F5343E07-A2D9-4F42-8FBB-FCB08123FB11}"/>
              </a:ext>
            </a:extLst>
          </p:cNvPr>
          <p:cNvSpPr txBox="1"/>
          <p:nvPr/>
        </p:nvSpPr>
        <p:spPr>
          <a:xfrm>
            <a:off x="919260" y="6002982"/>
            <a:ext cx="56566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altLang="ko-K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ko-KR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높은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exploitation, </a:t>
            </a:r>
            <a:r>
              <a:rPr lang="ko-KR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낮은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exploration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22882EC5-9988-4D60-9E01-66FEA6EA6DC0}"/>
                  </a:ext>
                </a:extLst>
              </p:cNvPr>
              <p:cNvSpPr txBox="1"/>
              <p:nvPr/>
            </p:nvSpPr>
            <p:spPr>
              <a:xfrm>
                <a:off x="919260" y="748858"/>
                <a:ext cx="365256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sz="2400" b="0" dirty="0">
                    <a:cs typeface="Times New Roman" panose="02020603050405020304" pitchFamily="18" charset="0"/>
                  </a:rPr>
                  <a:t>온</a:t>
                </a:r>
                <a14:m>
                  <m:oMath xmlns:m="http://schemas.openxmlformats.org/officeDocument/2006/math">
                    <m:r>
                      <a:rPr lang="ko-KR" altLang="en-US" sz="2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도</m:t>
                    </m:r>
                    <m:r>
                      <a:rPr lang="en-US" altLang="ko-KR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𝑇</m:t>
                    </m:r>
                  </m:oMath>
                </a14:m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ko-KR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값이 낮을 때</a:t>
                </a:r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22882EC5-9988-4D60-9E01-66FEA6EA6D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260" y="748858"/>
                <a:ext cx="3652560" cy="461665"/>
              </a:xfrm>
              <a:prstGeom prst="rect">
                <a:avLst/>
              </a:prstGeom>
              <a:blipFill>
                <a:blip r:embed="rId5"/>
                <a:stretch>
                  <a:fillRect l="-2337" t="-11842" b="-27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CustomShape 2">
            <a:extLst>
              <a:ext uri="{FF2B5EF4-FFF2-40B4-BE49-F238E27FC236}">
                <a16:creationId xmlns:a16="http://schemas.microsoft.com/office/drawing/2014/main" id="{BA6DCA34-DB9E-44F5-B2E3-713BB4C48081}"/>
              </a:ext>
            </a:extLst>
          </p:cNvPr>
          <p:cNvSpPr/>
          <p:nvPr/>
        </p:nvSpPr>
        <p:spPr>
          <a:xfrm>
            <a:off x="8418894" y="6258600"/>
            <a:ext cx="541800" cy="558000"/>
          </a:xfrm>
          <a:prstGeom prst="rect">
            <a:avLst/>
          </a:prstGeom>
          <a:solidFill>
            <a:srgbClr val="970000"/>
          </a:solidFill>
          <a:ln w="5724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" name="TextShape 3">
            <a:extLst>
              <a:ext uri="{FF2B5EF4-FFF2-40B4-BE49-F238E27FC236}">
                <a16:creationId xmlns:a16="http://schemas.microsoft.com/office/drawing/2014/main" id="{BA663791-63C8-4A7D-81D5-542838D65CEF}"/>
              </a:ext>
            </a:extLst>
          </p:cNvPr>
          <p:cNvSpPr txBox="1"/>
          <p:nvPr/>
        </p:nvSpPr>
        <p:spPr>
          <a:xfrm>
            <a:off x="8492524" y="6395760"/>
            <a:ext cx="394539" cy="2736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fld id="{B3ECEE66-8A06-4147-AD7C-0007C7E7F7D4}" type="slidenum">
              <a:rPr lang="en-US" sz="1200" b="1" strike="noStrike" spc="-1">
                <a:solidFill>
                  <a:srgbClr val="FFFFFF"/>
                </a:solidFill>
                <a:latin typeface="Times New Roman"/>
              </a:rPr>
              <a:pPr algn="ctr">
                <a:lnSpc>
                  <a:spcPct val="100000"/>
                </a:lnSpc>
              </a:pPr>
              <a:t>19</a:t>
            </a:fld>
            <a:endParaRPr lang="en-US" sz="1200" b="0" strike="noStrike" spc="-1" dirty="0">
              <a:latin typeface="Times New Roman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D8E78AA-9535-4ED2-A652-D5A8B2B848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80050" y="1351393"/>
            <a:ext cx="6024635" cy="464690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DB45B79-4802-433A-B54E-61DE2FC6D01F}"/>
              </a:ext>
            </a:extLst>
          </p:cNvPr>
          <p:cNvSpPr txBox="1"/>
          <p:nvPr/>
        </p:nvSpPr>
        <p:spPr>
          <a:xfrm>
            <a:off x="626619" y="122762"/>
            <a:ext cx="6460341" cy="40011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4.</a:t>
            </a:r>
            <a:r>
              <a:rPr lang="ko-KR" altLang="en-US" sz="2000" dirty="0">
                <a:solidFill>
                  <a:schemeClr val="bg1"/>
                </a:solidFill>
              </a:rPr>
              <a:t> 온도 감쇠 미분가능 아키텍처 검색</a:t>
            </a:r>
            <a:r>
              <a:rPr lang="en-US" altLang="ko-KR" sz="2000" dirty="0">
                <a:solidFill>
                  <a:schemeClr val="bg1"/>
                </a:solidFill>
              </a:rPr>
              <a:t>(TD-DARTS)</a:t>
            </a:r>
            <a:r>
              <a:rPr lang="ko-KR" altLang="en-US" sz="2000" dirty="0">
                <a:solidFill>
                  <a:schemeClr val="bg1"/>
                </a:solidFill>
              </a:rPr>
              <a:t> </a:t>
            </a:r>
            <a:r>
              <a:rPr lang="en-US" altLang="ko-KR" sz="2000" dirty="0">
                <a:solidFill>
                  <a:schemeClr val="bg1"/>
                </a:solidFill>
              </a:rPr>
              <a:t>(4/7)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79729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extShape 1"/>
          <p:cNvSpPr txBox="1"/>
          <p:nvPr/>
        </p:nvSpPr>
        <p:spPr>
          <a:xfrm>
            <a:off x="515818" y="843598"/>
            <a:ext cx="8112004" cy="5494680"/>
          </a:xfrm>
          <a:prstGeom prst="rect">
            <a:avLst/>
          </a:prstGeom>
          <a:noFill/>
          <a:ln>
            <a:noFill/>
          </a:ln>
          <a:effectLst>
            <a:glow rad="1346200">
              <a:schemeClr val="accent1">
                <a:alpha val="40000"/>
              </a:schemeClr>
            </a:glow>
          </a:effectLst>
        </p:spPr>
        <p:txBody>
          <a:bodyPr lIns="68760" tIns="34200" rIns="68760" bIns="34200">
            <a:normAutofit fontScale="77500" lnSpcReduction="20000"/>
          </a:bodyPr>
          <a:lstStyle/>
          <a:p>
            <a:pPr marL="971910" lvl="1" indent="-514350">
              <a:lnSpc>
                <a:spcPct val="200000"/>
              </a:lnSpc>
              <a:spcBef>
                <a:spcPts val="1001"/>
              </a:spcBef>
              <a:buClr>
                <a:srgbClr val="000000"/>
              </a:buClr>
              <a:buFontTx/>
              <a:buAutoNum type="arabicPeriod"/>
            </a:pPr>
            <a:r>
              <a:rPr lang="ko-KR" altLang="en-US" sz="3200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요약 </a:t>
            </a:r>
            <a:r>
              <a:rPr lang="en-US" altLang="ko-KR" sz="3200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(1)</a:t>
            </a:r>
          </a:p>
          <a:p>
            <a:pPr marL="971910" lvl="1" indent="-514350">
              <a:lnSpc>
                <a:spcPct val="200000"/>
              </a:lnSpc>
              <a:spcBef>
                <a:spcPts val="1001"/>
              </a:spcBef>
              <a:buClr>
                <a:srgbClr val="000000"/>
              </a:buClr>
              <a:buFontTx/>
              <a:buAutoNum type="arabicPeriod"/>
            </a:pPr>
            <a:r>
              <a:rPr lang="ko-KR" altLang="en-US" sz="3200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자동화된 머신 러닝 </a:t>
            </a:r>
            <a:r>
              <a:rPr lang="en-US" altLang="ko-KR" sz="3200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ko-KR" sz="3200" spc="-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AutoML</a:t>
            </a:r>
            <a:r>
              <a:rPr lang="en-US" altLang="ko-KR" sz="3200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(4)</a:t>
            </a:r>
          </a:p>
          <a:p>
            <a:pPr marL="971910" lvl="1" indent="-514350">
              <a:lnSpc>
                <a:spcPct val="200000"/>
              </a:lnSpc>
              <a:spcBef>
                <a:spcPts val="1001"/>
              </a:spcBef>
              <a:buClr>
                <a:srgbClr val="000000"/>
              </a:buClr>
              <a:buFontTx/>
              <a:buAutoNum type="arabicPeriod"/>
            </a:pPr>
            <a:r>
              <a:rPr lang="ko-KR" altLang="en-US" sz="3200" b="0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미분가능 아키텍처 검색 </a:t>
            </a:r>
            <a:r>
              <a:rPr lang="en-US" altLang="ko-KR" sz="3200" b="0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(DARTS) (8)</a:t>
            </a:r>
          </a:p>
          <a:p>
            <a:pPr marL="971910" lvl="1" indent="-514350">
              <a:lnSpc>
                <a:spcPct val="200000"/>
              </a:lnSpc>
              <a:spcBef>
                <a:spcPts val="1001"/>
              </a:spcBef>
              <a:buClr>
                <a:srgbClr val="000000"/>
              </a:buClr>
              <a:buFontTx/>
              <a:buAutoNum type="arabicPeriod"/>
            </a:pPr>
            <a:r>
              <a:rPr lang="ko-KR" altLang="en-US" sz="3200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온도 감쇠 미분가능 아키텍처 검색</a:t>
            </a:r>
            <a:r>
              <a:rPr lang="en-US" altLang="ko-KR" sz="3200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(TD-DARTS) (7)</a:t>
            </a:r>
          </a:p>
          <a:p>
            <a:pPr marL="971910" lvl="1" indent="-514350">
              <a:lnSpc>
                <a:spcPct val="200000"/>
              </a:lnSpc>
              <a:spcBef>
                <a:spcPts val="1001"/>
              </a:spcBef>
              <a:buClr>
                <a:srgbClr val="000000"/>
              </a:buClr>
              <a:buFontTx/>
              <a:buAutoNum type="arabicPeriod"/>
            </a:pPr>
            <a:r>
              <a:rPr lang="ko-KR" altLang="en-US" sz="3200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실험 결과 </a:t>
            </a:r>
            <a:r>
              <a:rPr lang="en-US" altLang="ko-KR" sz="3200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(4)</a:t>
            </a:r>
          </a:p>
          <a:p>
            <a:pPr marL="971910" lvl="1" indent="-514350">
              <a:lnSpc>
                <a:spcPct val="200000"/>
              </a:lnSpc>
              <a:spcBef>
                <a:spcPts val="1001"/>
              </a:spcBef>
              <a:buClr>
                <a:srgbClr val="000000"/>
              </a:buClr>
              <a:buFontTx/>
              <a:buAutoNum type="arabicPeriod"/>
            </a:pPr>
            <a:r>
              <a:rPr lang="ko-KR" altLang="en-US" sz="3200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결론 </a:t>
            </a:r>
            <a:r>
              <a:rPr lang="en-US" altLang="ko-KR" sz="3200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(1)</a:t>
            </a:r>
          </a:p>
          <a:p>
            <a:pPr marL="971910" lvl="1" indent="-514350">
              <a:lnSpc>
                <a:spcPct val="200000"/>
              </a:lnSpc>
              <a:spcBef>
                <a:spcPts val="1001"/>
              </a:spcBef>
              <a:buClr>
                <a:srgbClr val="000000"/>
              </a:buClr>
              <a:buFontTx/>
              <a:buAutoNum type="arabicPeriod"/>
            </a:pPr>
            <a:endParaRPr lang="en-US" altLang="ko-KR" sz="3200" spc="-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ko-KR" alt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목차</a:t>
              </a:r>
              <a:endParaRPr lang="en-US" sz="3600" spc="-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CustomShape 2">
            <a:extLst>
              <a:ext uri="{FF2B5EF4-FFF2-40B4-BE49-F238E27FC236}">
                <a16:creationId xmlns:a16="http://schemas.microsoft.com/office/drawing/2014/main" id="{E1D01CF7-C0D7-470A-8BC6-77E5631AE2AF}"/>
              </a:ext>
            </a:extLst>
          </p:cNvPr>
          <p:cNvSpPr/>
          <p:nvPr/>
        </p:nvSpPr>
        <p:spPr>
          <a:xfrm>
            <a:off x="8418894" y="6258600"/>
            <a:ext cx="541800" cy="558000"/>
          </a:xfrm>
          <a:prstGeom prst="rect">
            <a:avLst/>
          </a:prstGeom>
          <a:solidFill>
            <a:srgbClr val="970000"/>
          </a:solidFill>
          <a:ln w="5724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" name="TextShape 3">
            <a:extLst>
              <a:ext uri="{FF2B5EF4-FFF2-40B4-BE49-F238E27FC236}">
                <a16:creationId xmlns:a16="http://schemas.microsoft.com/office/drawing/2014/main" id="{B714F4FC-D769-43F5-96DC-19C9A282E60E}"/>
              </a:ext>
            </a:extLst>
          </p:cNvPr>
          <p:cNvSpPr txBox="1"/>
          <p:nvPr/>
        </p:nvSpPr>
        <p:spPr>
          <a:xfrm>
            <a:off x="8492524" y="6395760"/>
            <a:ext cx="394539" cy="2736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fld id="{B3ECEE66-8A06-4147-AD7C-0007C7E7F7D4}" type="slidenum">
              <a:rPr lang="en-US" sz="1200" b="1" strike="noStrike" spc="-1">
                <a:solidFill>
                  <a:srgbClr val="FFFFFF"/>
                </a:solidFill>
                <a:latin typeface="Times New Roman"/>
              </a:rPr>
              <a:pPr algn="ctr">
                <a:lnSpc>
                  <a:spcPct val="100000"/>
                </a:lnSpc>
              </a:pPr>
              <a:t>2</a:t>
            </a:fld>
            <a:endParaRPr lang="en-US" sz="12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0655377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" name="Group 3"/>
          <p:cNvGrpSpPr/>
          <p:nvPr/>
        </p:nvGrpSpPr>
        <p:grpSpPr>
          <a:xfrm>
            <a:off x="0" y="19080"/>
            <a:ext cx="9143640" cy="558000"/>
            <a:chOff x="0" y="19080"/>
            <a:chExt cx="9143640" cy="558000"/>
          </a:xfrm>
        </p:grpSpPr>
        <p:grpSp>
          <p:nvGrpSpPr>
            <p:cNvPr id="104" name="Group 4"/>
            <p:cNvGrpSpPr/>
            <p:nvPr/>
          </p:nvGrpSpPr>
          <p:grpSpPr>
            <a:xfrm>
              <a:off x="0" y="63360"/>
              <a:ext cx="9143640" cy="513720"/>
              <a:chOff x="0" y="63360"/>
              <a:chExt cx="9143640" cy="513720"/>
            </a:xfrm>
          </p:grpSpPr>
          <p:sp>
            <p:nvSpPr>
              <p:cNvPr id="105" name="CustomShape 5"/>
              <p:cNvSpPr/>
              <p:nvPr/>
            </p:nvSpPr>
            <p:spPr>
              <a:xfrm>
                <a:off x="0" y="63360"/>
                <a:ext cx="9143640" cy="128160"/>
              </a:xfrm>
              <a:prstGeom prst="rect">
                <a:avLst/>
              </a:prstGeom>
              <a:solidFill>
                <a:srgbClr val="97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06" name="CustomShape 6"/>
              <p:cNvSpPr/>
              <p:nvPr/>
            </p:nvSpPr>
            <p:spPr>
              <a:xfrm>
                <a:off x="0" y="191880"/>
                <a:ext cx="9143640" cy="128160"/>
              </a:xfrm>
              <a:prstGeom prst="rect">
                <a:avLst/>
              </a:prstGeom>
              <a:solidFill>
                <a:srgbClr val="BC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07" name="CustomShape 7"/>
              <p:cNvSpPr/>
              <p:nvPr/>
            </p:nvSpPr>
            <p:spPr>
              <a:xfrm>
                <a:off x="0" y="320400"/>
                <a:ext cx="9143640" cy="128160"/>
              </a:xfrm>
              <a:prstGeom prst="rect">
                <a:avLst/>
              </a:prstGeom>
              <a:solidFill>
                <a:srgbClr val="DB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08" name="CustomShape 8"/>
              <p:cNvSpPr/>
              <p:nvPr/>
            </p:nvSpPr>
            <p:spPr>
              <a:xfrm>
                <a:off x="0" y="448920"/>
                <a:ext cx="9143640" cy="12816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pic>
            <p:nvPicPr>
              <p:cNvPr id="109" name="Picture 30"/>
              <p:cNvPicPr/>
              <p:nvPr/>
            </p:nvPicPr>
            <p:blipFill>
              <a:blip r:embed="rId3"/>
              <a:stretch/>
            </p:blipFill>
            <p:spPr>
              <a:xfrm>
                <a:off x="57240" y="64080"/>
                <a:ext cx="512640" cy="51264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pic>
          <p:nvPicPr>
            <p:cNvPr id="110" name="Picture 25"/>
            <p:cNvPicPr/>
            <p:nvPr/>
          </p:nvPicPr>
          <p:blipFill>
            <a:blip r:embed="rId4"/>
            <a:srcRect l="49254" t="-9283"/>
            <a:stretch/>
          </p:blipFill>
          <p:spPr>
            <a:xfrm>
              <a:off x="7143840" y="19080"/>
              <a:ext cx="1942920" cy="558000"/>
            </a:xfrm>
            <a:prstGeom prst="rect">
              <a:avLst/>
            </a:prstGeom>
            <a:ln w="57240">
              <a:solidFill>
                <a:schemeClr val="bg1"/>
              </a:solidFill>
              <a:round/>
            </a:ln>
          </p:spPr>
        </p:pic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E16168DB-9CBF-4903-B57C-0337A8F4B4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41203" y="937615"/>
            <a:ext cx="3861594" cy="106129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9FD85EC-E980-428B-980F-BE6C70EF8CD8}"/>
                  </a:ext>
                </a:extLst>
              </p:cNvPr>
              <p:cNvSpPr txBox="1"/>
              <p:nvPr/>
            </p:nvSpPr>
            <p:spPr>
              <a:xfrm>
                <a:off x="885645" y="2449804"/>
                <a:ext cx="7372350" cy="36970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𝑡𝑒𝑚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𝑖𝑛𝑖𝑡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𝑡𝑒𝑚</m:t>
                        </m:r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𝑖𝑛𝑖𝑡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 −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𝑡𝑒𝑚</m:t>
                        </m:r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𝑒𝑛𝑑</m:t>
                            </m:r>
                          </m:sub>
                        </m:sSub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𝑒𝑝𝑜𝑐h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 −1</m:t>
                        </m:r>
                      </m:den>
                    </m:f>
                  </m:oMath>
                </a14:m>
                <a:r>
                  <a:rPr lang="en-US" sz="2800" dirty="0"/>
                  <a:t> </a:t>
                </a:r>
              </a:p>
              <a:p>
                <a:endParaRPr lang="en-US" sz="2800" dirty="0"/>
              </a:p>
              <a:p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ex) </a:t>
                </a:r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     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𝑡𝑒𝑚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𝑖𝑛𝑖𝑡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 10</a:t>
                </a:r>
              </a:p>
              <a:p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𝑡𝑒𝑚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𝑒𝑛𝑑</m:t>
                        </m:r>
                      </m:sub>
                    </m:sSub>
                  </m:oMath>
                </a14:m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0.1</a:t>
                </a:r>
              </a:p>
              <a:p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2800" dirty="0"/>
                  <a:t>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0.1</m:t>
                        </m:r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50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 −1</m:t>
                        </m:r>
                      </m:den>
                    </m:f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9.9</m:t>
                        </m:r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49</m:t>
                        </m:r>
                      </m:den>
                    </m:f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=0.20204…</m:t>
                    </m:r>
                  </m:oMath>
                </a14:m>
                <a:endParaRPr 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9FD85EC-E980-428B-980F-BE6C70EF8C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645" y="2449804"/>
                <a:ext cx="7372350" cy="3697038"/>
              </a:xfrm>
              <a:prstGeom prst="rect">
                <a:avLst/>
              </a:prstGeom>
              <a:blipFill>
                <a:blip r:embed="rId6"/>
                <a:stretch>
                  <a:fillRect l="-12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" name="그룹 22">
            <a:extLst>
              <a:ext uri="{FF2B5EF4-FFF2-40B4-BE49-F238E27FC236}">
                <a16:creationId xmlns:a16="http://schemas.microsoft.com/office/drawing/2014/main" id="{FCF1AAB9-DE15-45C7-AF43-E049723CF42B}"/>
              </a:ext>
            </a:extLst>
          </p:cNvPr>
          <p:cNvGrpSpPr/>
          <p:nvPr/>
        </p:nvGrpSpPr>
        <p:grpSpPr>
          <a:xfrm>
            <a:off x="5677530" y="3799734"/>
            <a:ext cx="2932620" cy="2246769"/>
            <a:chOff x="5697120" y="3551458"/>
            <a:chExt cx="2932620" cy="2246769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C8E55871-BDC1-4843-9C79-11E06C31C216}"/>
                    </a:ext>
                  </a:extLst>
                </p14:cNvPr>
                <p14:cNvContentPartPr/>
                <p14:nvPr/>
              </p14:nvContentPartPr>
              <p14:xfrm>
                <a:off x="6476370" y="4571295"/>
                <a:ext cx="360" cy="360"/>
              </p14:xfrm>
            </p:contentPart>
          </mc:Choice>
          <mc:Fallback xmlns=""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C8E55871-BDC1-4843-9C79-11E06C31C216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458730" y="4553655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6600026E-7A67-4832-99DB-D8A1D8F488E8}"/>
                    </a:ext>
                  </a:extLst>
                </p14:cNvPr>
                <p14:cNvContentPartPr/>
                <p14:nvPr/>
              </p14:nvContentPartPr>
              <p14:xfrm>
                <a:off x="6485730" y="4695135"/>
                <a:ext cx="360" cy="360"/>
              </p14:xfrm>
            </p:contentPart>
          </mc:Choice>
          <mc:Fallback xmlns=""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6600026E-7A67-4832-99DB-D8A1D8F488E8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468090" y="4677495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2C9AFF64-E68E-40DE-BD45-4E99429E668C}"/>
                    </a:ext>
                  </a:extLst>
                </p14:cNvPr>
                <p14:cNvContentPartPr/>
                <p14:nvPr/>
              </p14:nvContentPartPr>
              <p14:xfrm>
                <a:off x="6485730" y="4818975"/>
                <a:ext cx="360" cy="360"/>
              </p14:xfrm>
            </p:contentPart>
          </mc:Choice>
          <mc:Fallback xmlns=""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2C9AFF64-E68E-40DE-BD45-4E99429E668C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468090" y="4801335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F835B59F-C627-4606-9814-204ADF95F412}"/>
                    </a:ext>
                  </a:extLst>
                </p:cNvPr>
                <p:cNvSpPr txBox="1"/>
                <p:nvPr/>
              </p:nvSpPr>
              <p:spPr>
                <a:xfrm>
                  <a:off x="5697120" y="3551458"/>
                  <a:ext cx="2932620" cy="224676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epoch0 : T = 10</a:t>
                  </a:r>
                </a:p>
                <a:p>
                  <a:r>
                    <a:rPr lang="en-US" sz="2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epoch1 : T </a:t>
                  </a:r>
                  <a14:m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</m:oMath>
                  </a14:m>
                  <a:r>
                    <a:rPr lang="en-US" sz="2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9.8</a:t>
                  </a:r>
                </a:p>
                <a:p>
                  <a:r>
                    <a:rPr lang="en-US" sz="2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	        </a:t>
                  </a:r>
                </a:p>
                <a:p>
                  <a:r>
                    <a:rPr lang="en-US" sz="2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epoch49 : T = 0.1</a:t>
                  </a:r>
                </a:p>
                <a:p>
                  <a:endParaRPr lang="en-US" sz="2800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F835B59F-C627-4606-9814-204ADF95F4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97120" y="3551458"/>
                  <a:ext cx="2932620" cy="2246769"/>
                </a:xfrm>
                <a:prstGeom prst="rect">
                  <a:avLst/>
                </a:prstGeom>
                <a:blipFill>
                  <a:blip r:embed="rId11"/>
                  <a:stretch>
                    <a:fillRect l="-4158" t="-271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5" name="CustomShape 2">
            <a:extLst>
              <a:ext uri="{FF2B5EF4-FFF2-40B4-BE49-F238E27FC236}">
                <a16:creationId xmlns:a16="http://schemas.microsoft.com/office/drawing/2014/main" id="{38F3FEAD-9DA9-4F10-9BEA-13836DFE5C1B}"/>
              </a:ext>
            </a:extLst>
          </p:cNvPr>
          <p:cNvSpPr/>
          <p:nvPr/>
        </p:nvSpPr>
        <p:spPr>
          <a:xfrm>
            <a:off x="8418894" y="6258600"/>
            <a:ext cx="541800" cy="558000"/>
          </a:xfrm>
          <a:prstGeom prst="rect">
            <a:avLst/>
          </a:prstGeom>
          <a:solidFill>
            <a:srgbClr val="970000"/>
          </a:solidFill>
          <a:ln w="5724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" name="TextShape 3">
            <a:extLst>
              <a:ext uri="{FF2B5EF4-FFF2-40B4-BE49-F238E27FC236}">
                <a16:creationId xmlns:a16="http://schemas.microsoft.com/office/drawing/2014/main" id="{E4061486-E13E-47C1-8761-32DD0FCB9B2B}"/>
              </a:ext>
            </a:extLst>
          </p:cNvPr>
          <p:cNvSpPr txBox="1"/>
          <p:nvPr/>
        </p:nvSpPr>
        <p:spPr>
          <a:xfrm>
            <a:off x="8492524" y="6395760"/>
            <a:ext cx="394539" cy="2736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fld id="{B3ECEE66-8A06-4147-AD7C-0007C7E7F7D4}" type="slidenum">
              <a:rPr lang="en-US" sz="1200" b="1" strike="noStrike" spc="-1">
                <a:solidFill>
                  <a:srgbClr val="FFFFFF"/>
                </a:solidFill>
                <a:latin typeface="Times New Roman"/>
              </a:rPr>
              <a:pPr algn="ctr">
                <a:lnSpc>
                  <a:spcPct val="100000"/>
                </a:lnSpc>
              </a:pPr>
              <a:t>20</a:t>
            </a:fld>
            <a:endParaRPr lang="en-US" sz="1200" b="0" strike="noStrike" spc="-1" dirty="0">
              <a:latin typeface="Times New Roman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E8D796C-A0E0-42B2-85AA-214284EC1713}"/>
              </a:ext>
            </a:extLst>
          </p:cNvPr>
          <p:cNvSpPr txBox="1"/>
          <p:nvPr/>
        </p:nvSpPr>
        <p:spPr>
          <a:xfrm>
            <a:off x="626619" y="122762"/>
            <a:ext cx="6460341" cy="40011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4.</a:t>
            </a:r>
            <a:r>
              <a:rPr lang="ko-KR" altLang="en-US" sz="2000" dirty="0">
                <a:solidFill>
                  <a:schemeClr val="bg1"/>
                </a:solidFill>
              </a:rPr>
              <a:t> 온도 감쇠 미분가능 아키텍처 검색</a:t>
            </a:r>
            <a:r>
              <a:rPr lang="en-US" altLang="ko-KR" sz="2000" dirty="0">
                <a:solidFill>
                  <a:schemeClr val="bg1"/>
                </a:solidFill>
              </a:rPr>
              <a:t>(TD-DARTS)</a:t>
            </a:r>
            <a:r>
              <a:rPr lang="ko-KR" altLang="en-US" sz="2000" dirty="0">
                <a:solidFill>
                  <a:schemeClr val="bg1"/>
                </a:solidFill>
              </a:rPr>
              <a:t> </a:t>
            </a:r>
            <a:r>
              <a:rPr lang="en-US" altLang="ko-KR" sz="2000" dirty="0">
                <a:solidFill>
                  <a:schemeClr val="bg1"/>
                </a:solidFill>
              </a:rPr>
              <a:t>(5/7)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96129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" name="Group 3"/>
          <p:cNvGrpSpPr/>
          <p:nvPr/>
        </p:nvGrpSpPr>
        <p:grpSpPr>
          <a:xfrm>
            <a:off x="0" y="19080"/>
            <a:ext cx="9143640" cy="558000"/>
            <a:chOff x="0" y="19080"/>
            <a:chExt cx="9143640" cy="558000"/>
          </a:xfrm>
        </p:grpSpPr>
        <p:grpSp>
          <p:nvGrpSpPr>
            <p:cNvPr id="104" name="Group 4"/>
            <p:cNvGrpSpPr/>
            <p:nvPr/>
          </p:nvGrpSpPr>
          <p:grpSpPr>
            <a:xfrm>
              <a:off x="0" y="63360"/>
              <a:ext cx="9143640" cy="513720"/>
              <a:chOff x="0" y="63360"/>
              <a:chExt cx="9143640" cy="513720"/>
            </a:xfrm>
          </p:grpSpPr>
          <p:sp>
            <p:nvSpPr>
              <p:cNvPr id="105" name="CustomShape 5"/>
              <p:cNvSpPr/>
              <p:nvPr/>
            </p:nvSpPr>
            <p:spPr>
              <a:xfrm>
                <a:off x="0" y="63360"/>
                <a:ext cx="9143640" cy="128160"/>
              </a:xfrm>
              <a:prstGeom prst="rect">
                <a:avLst/>
              </a:prstGeom>
              <a:solidFill>
                <a:srgbClr val="97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06" name="CustomShape 6"/>
              <p:cNvSpPr/>
              <p:nvPr/>
            </p:nvSpPr>
            <p:spPr>
              <a:xfrm>
                <a:off x="0" y="191880"/>
                <a:ext cx="9143640" cy="128160"/>
              </a:xfrm>
              <a:prstGeom prst="rect">
                <a:avLst/>
              </a:prstGeom>
              <a:solidFill>
                <a:srgbClr val="BC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07" name="CustomShape 7"/>
              <p:cNvSpPr/>
              <p:nvPr/>
            </p:nvSpPr>
            <p:spPr>
              <a:xfrm>
                <a:off x="0" y="320400"/>
                <a:ext cx="9143640" cy="128160"/>
              </a:xfrm>
              <a:prstGeom prst="rect">
                <a:avLst/>
              </a:prstGeom>
              <a:solidFill>
                <a:srgbClr val="DB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08" name="CustomShape 8"/>
              <p:cNvSpPr/>
              <p:nvPr/>
            </p:nvSpPr>
            <p:spPr>
              <a:xfrm>
                <a:off x="0" y="448920"/>
                <a:ext cx="9143640" cy="12816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pic>
            <p:nvPicPr>
              <p:cNvPr id="109" name="Picture 30"/>
              <p:cNvPicPr/>
              <p:nvPr/>
            </p:nvPicPr>
            <p:blipFill>
              <a:blip r:embed="rId3"/>
              <a:stretch/>
            </p:blipFill>
            <p:spPr>
              <a:xfrm>
                <a:off x="57240" y="64080"/>
                <a:ext cx="512640" cy="51264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pic>
          <p:nvPicPr>
            <p:cNvPr id="110" name="Picture 25"/>
            <p:cNvPicPr/>
            <p:nvPr/>
          </p:nvPicPr>
          <p:blipFill>
            <a:blip r:embed="rId4"/>
            <a:srcRect l="49254" t="-9283"/>
            <a:stretch/>
          </p:blipFill>
          <p:spPr>
            <a:xfrm>
              <a:off x="7143840" y="19080"/>
              <a:ext cx="1942920" cy="558000"/>
            </a:xfrm>
            <a:prstGeom prst="rect">
              <a:avLst/>
            </a:prstGeom>
            <a:ln w="57240">
              <a:solidFill>
                <a:schemeClr val="bg1"/>
              </a:solidFill>
              <a:round/>
            </a:ln>
          </p:spPr>
        </p:pic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E6B24DC2-6013-4BF2-ACFD-DC310C04A58D}"/>
              </a:ext>
            </a:extLst>
          </p:cNvPr>
          <p:cNvGrpSpPr/>
          <p:nvPr/>
        </p:nvGrpSpPr>
        <p:grpSpPr>
          <a:xfrm>
            <a:off x="1645734" y="634124"/>
            <a:ext cx="5852172" cy="4389129"/>
            <a:chOff x="1645733" y="2087867"/>
            <a:chExt cx="5852172" cy="4389129"/>
          </a:xfrm>
        </p:grpSpPr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id="{54B9E3D5-B4CA-46C4-BB79-73F41FB617C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5733" y="2087867"/>
              <a:ext cx="5852172" cy="4389129"/>
            </a:xfrm>
            <a:prstGeom prst="rect">
              <a:avLst/>
            </a:prstGeom>
          </p:spPr>
        </p:pic>
        <p:cxnSp>
          <p:nvCxnSpPr>
            <p:cNvPr id="3" name="직선 연결선 2">
              <a:extLst>
                <a:ext uri="{FF2B5EF4-FFF2-40B4-BE49-F238E27FC236}">
                  <a16:creationId xmlns:a16="http://schemas.microsoft.com/office/drawing/2014/main" id="{6F54D3EA-846C-4E06-8DF6-BF316D56564E}"/>
                </a:ext>
              </a:extLst>
            </p:cNvPr>
            <p:cNvCxnSpPr/>
            <p:nvPr/>
          </p:nvCxnSpPr>
          <p:spPr>
            <a:xfrm>
              <a:off x="2590026" y="2784975"/>
              <a:ext cx="4163537" cy="3017055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3E608A9-F577-4274-A302-EFD8E154AF44}"/>
                </a:ext>
              </a:extLst>
            </p:cNvPr>
            <p:cNvSpPr txBox="1"/>
            <p:nvPr/>
          </p:nvSpPr>
          <p:spPr>
            <a:xfrm>
              <a:off x="6213654" y="4991468"/>
              <a:ext cx="60805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8BF67BFB-0516-4045-9E46-88EFF9A2654E}"/>
              </a:ext>
            </a:extLst>
          </p:cNvPr>
          <p:cNvSpPr txBox="1"/>
          <p:nvPr/>
        </p:nvSpPr>
        <p:spPr>
          <a:xfrm>
            <a:off x="1216106" y="4975821"/>
            <a:ext cx="692530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온도를 선형적으로 감쇠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초기 온도는 </a:t>
            </a:r>
            <a:r>
              <a:rPr lang="en-US" altLang="ko-KR" dirty="0"/>
              <a:t>10, </a:t>
            </a:r>
            <a:r>
              <a:rPr lang="ko-KR" altLang="en-US" dirty="0"/>
              <a:t>최종 온도는 </a:t>
            </a:r>
            <a:r>
              <a:rPr lang="en-US" altLang="ko-KR" dirty="0"/>
              <a:t>0.1</a:t>
            </a:r>
            <a:r>
              <a:rPr lang="ko-KR" altLang="en-US" dirty="0"/>
              <a:t>로 설정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매 </a:t>
            </a:r>
            <a:r>
              <a:rPr lang="ko-KR" altLang="en-US" dirty="0" err="1"/>
              <a:t>에포크마다</a:t>
            </a:r>
            <a:r>
              <a:rPr lang="ko-KR" altLang="en-US" dirty="0"/>
              <a:t> 약 </a:t>
            </a:r>
            <a:r>
              <a:rPr lang="en-US" altLang="ko-KR" dirty="0"/>
              <a:t>0.20 </a:t>
            </a:r>
            <a:r>
              <a:rPr lang="ko-KR" altLang="en-US" dirty="0"/>
              <a:t>정도의 온도가 감쇠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검색 초기에는 </a:t>
            </a:r>
            <a:r>
              <a:rPr lang="ko-KR" altLang="en-US" dirty="0" err="1"/>
              <a:t>연산자간의</a:t>
            </a:r>
            <a:r>
              <a:rPr lang="ko-KR" altLang="en-US" dirty="0"/>
              <a:t> 경쟁을 강화하여 탐색 위주의 검색을 하고</a:t>
            </a:r>
            <a:r>
              <a:rPr lang="en-US" altLang="ko-KR" dirty="0"/>
              <a:t>, </a:t>
            </a:r>
            <a:r>
              <a:rPr lang="ko-KR" altLang="en-US" dirty="0"/>
              <a:t>검색 후기에는 이산적인 벡터가 되도록 함</a:t>
            </a:r>
            <a:endParaRPr lang="en-US" dirty="0"/>
          </a:p>
        </p:txBody>
      </p:sp>
      <p:sp>
        <p:nvSpPr>
          <p:cNvPr id="19" name="CustomShape 2">
            <a:extLst>
              <a:ext uri="{FF2B5EF4-FFF2-40B4-BE49-F238E27FC236}">
                <a16:creationId xmlns:a16="http://schemas.microsoft.com/office/drawing/2014/main" id="{AEA24662-0733-41B7-BE28-CD8D033FB6D1}"/>
              </a:ext>
            </a:extLst>
          </p:cNvPr>
          <p:cNvSpPr/>
          <p:nvPr/>
        </p:nvSpPr>
        <p:spPr>
          <a:xfrm>
            <a:off x="8418894" y="6258600"/>
            <a:ext cx="541800" cy="558000"/>
          </a:xfrm>
          <a:prstGeom prst="rect">
            <a:avLst/>
          </a:prstGeom>
          <a:solidFill>
            <a:srgbClr val="970000"/>
          </a:solidFill>
          <a:ln w="5724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" name="TextShape 3">
            <a:extLst>
              <a:ext uri="{FF2B5EF4-FFF2-40B4-BE49-F238E27FC236}">
                <a16:creationId xmlns:a16="http://schemas.microsoft.com/office/drawing/2014/main" id="{0C1001C5-B93A-4768-9B2E-91A7111DF83F}"/>
              </a:ext>
            </a:extLst>
          </p:cNvPr>
          <p:cNvSpPr txBox="1"/>
          <p:nvPr/>
        </p:nvSpPr>
        <p:spPr>
          <a:xfrm>
            <a:off x="8492524" y="6395760"/>
            <a:ext cx="394539" cy="2736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fld id="{B3ECEE66-8A06-4147-AD7C-0007C7E7F7D4}" type="slidenum">
              <a:rPr lang="en-US" sz="1200" b="1" strike="noStrike" spc="-1">
                <a:solidFill>
                  <a:srgbClr val="FFFFFF"/>
                </a:solidFill>
                <a:latin typeface="Times New Roman"/>
              </a:rPr>
              <a:pPr algn="ctr">
                <a:lnSpc>
                  <a:spcPct val="100000"/>
                </a:lnSpc>
              </a:pPr>
              <a:t>21</a:t>
            </a:fld>
            <a:endParaRPr lang="en-US" sz="1200" b="0" strike="noStrike" spc="-1" dirty="0">
              <a:latin typeface="Times New Roman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066909D-0697-44F6-A708-9EE0405A2913}"/>
              </a:ext>
            </a:extLst>
          </p:cNvPr>
          <p:cNvSpPr txBox="1"/>
          <p:nvPr/>
        </p:nvSpPr>
        <p:spPr>
          <a:xfrm>
            <a:off x="626619" y="122762"/>
            <a:ext cx="6460341" cy="40011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4.</a:t>
            </a:r>
            <a:r>
              <a:rPr lang="ko-KR" altLang="en-US" sz="2000" dirty="0">
                <a:solidFill>
                  <a:schemeClr val="bg1"/>
                </a:solidFill>
              </a:rPr>
              <a:t> 온도 감쇠 미분가능 아키텍처 검색</a:t>
            </a:r>
            <a:r>
              <a:rPr lang="en-US" altLang="ko-KR" sz="2000" dirty="0">
                <a:solidFill>
                  <a:schemeClr val="bg1"/>
                </a:solidFill>
              </a:rPr>
              <a:t>(TD-DARTS)</a:t>
            </a:r>
            <a:r>
              <a:rPr lang="ko-KR" altLang="en-US" sz="2000" dirty="0">
                <a:solidFill>
                  <a:schemeClr val="bg1"/>
                </a:solidFill>
              </a:rPr>
              <a:t> </a:t>
            </a:r>
            <a:r>
              <a:rPr lang="en-US" altLang="ko-KR" sz="2000" dirty="0">
                <a:solidFill>
                  <a:schemeClr val="bg1"/>
                </a:solidFill>
              </a:rPr>
              <a:t>(6/7)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27529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" name="Group 3"/>
          <p:cNvGrpSpPr/>
          <p:nvPr/>
        </p:nvGrpSpPr>
        <p:grpSpPr>
          <a:xfrm>
            <a:off x="0" y="19080"/>
            <a:ext cx="9143640" cy="558000"/>
            <a:chOff x="0" y="19080"/>
            <a:chExt cx="9143640" cy="558000"/>
          </a:xfrm>
        </p:grpSpPr>
        <p:grpSp>
          <p:nvGrpSpPr>
            <p:cNvPr id="104" name="Group 4"/>
            <p:cNvGrpSpPr/>
            <p:nvPr/>
          </p:nvGrpSpPr>
          <p:grpSpPr>
            <a:xfrm>
              <a:off x="0" y="63360"/>
              <a:ext cx="9143640" cy="513720"/>
              <a:chOff x="0" y="63360"/>
              <a:chExt cx="9143640" cy="513720"/>
            </a:xfrm>
          </p:grpSpPr>
          <p:sp>
            <p:nvSpPr>
              <p:cNvPr id="105" name="CustomShape 5"/>
              <p:cNvSpPr/>
              <p:nvPr/>
            </p:nvSpPr>
            <p:spPr>
              <a:xfrm>
                <a:off x="0" y="63360"/>
                <a:ext cx="9143640" cy="128160"/>
              </a:xfrm>
              <a:prstGeom prst="rect">
                <a:avLst/>
              </a:prstGeom>
              <a:solidFill>
                <a:srgbClr val="97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06" name="CustomShape 6"/>
              <p:cNvSpPr/>
              <p:nvPr/>
            </p:nvSpPr>
            <p:spPr>
              <a:xfrm>
                <a:off x="0" y="191880"/>
                <a:ext cx="9143640" cy="128160"/>
              </a:xfrm>
              <a:prstGeom prst="rect">
                <a:avLst/>
              </a:prstGeom>
              <a:solidFill>
                <a:srgbClr val="BC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07" name="CustomShape 7"/>
              <p:cNvSpPr/>
              <p:nvPr/>
            </p:nvSpPr>
            <p:spPr>
              <a:xfrm>
                <a:off x="0" y="320400"/>
                <a:ext cx="9143640" cy="128160"/>
              </a:xfrm>
              <a:prstGeom prst="rect">
                <a:avLst/>
              </a:prstGeom>
              <a:solidFill>
                <a:srgbClr val="DB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/>
              <a:lstStyle/>
              <a:p>
                <a:endParaRPr lang="ko-KR" altLang="en-US" dirty="0"/>
              </a:p>
            </p:txBody>
          </p:sp>
          <p:sp>
            <p:nvSpPr>
              <p:cNvPr id="108" name="CustomShape 8"/>
              <p:cNvSpPr/>
              <p:nvPr/>
            </p:nvSpPr>
            <p:spPr>
              <a:xfrm>
                <a:off x="0" y="448920"/>
                <a:ext cx="9143640" cy="12816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pic>
            <p:nvPicPr>
              <p:cNvPr id="109" name="Picture 30"/>
              <p:cNvPicPr/>
              <p:nvPr/>
            </p:nvPicPr>
            <p:blipFill>
              <a:blip r:embed="rId3"/>
              <a:stretch/>
            </p:blipFill>
            <p:spPr>
              <a:xfrm>
                <a:off x="57240" y="64080"/>
                <a:ext cx="512640" cy="51264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pic>
          <p:nvPicPr>
            <p:cNvPr id="110" name="Picture 25"/>
            <p:cNvPicPr/>
            <p:nvPr/>
          </p:nvPicPr>
          <p:blipFill>
            <a:blip r:embed="rId4"/>
            <a:srcRect l="49254" t="-9283"/>
            <a:stretch/>
          </p:blipFill>
          <p:spPr>
            <a:xfrm>
              <a:off x="7143840" y="19080"/>
              <a:ext cx="1942920" cy="558000"/>
            </a:xfrm>
            <a:prstGeom prst="rect">
              <a:avLst/>
            </a:prstGeom>
            <a:ln w="57240">
              <a:solidFill>
                <a:schemeClr val="bg1"/>
              </a:solidFill>
              <a:round/>
            </a:ln>
          </p:spPr>
        </p:pic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446963E-DF46-4F25-B52C-5EBDF6E96F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9175" y="1331099"/>
            <a:ext cx="4400550" cy="113961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24D87AF-F771-4BFF-8281-4531E774CC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7262" y="3312559"/>
            <a:ext cx="4657725" cy="64723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37C462A-CBE6-4A6F-BB93-4C08605DDEAD}"/>
              </a:ext>
            </a:extLst>
          </p:cNvPr>
          <p:cNvSpPr txBox="1"/>
          <p:nvPr/>
        </p:nvSpPr>
        <p:spPr>
          <a:xfrm>
            <a:off x="437385" y="870138"/>
            <a:ext cx="4400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Optimization function of DARTS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8D0E56B9-1C3D-47A1-840E-564944217C5C}"/>
              </a:ext>
            </a:extLst>
          </p:cNvPr>
          <p:cNvSpPr txBox="1"/>
          <p:nvPr/>
        </p:nvSpPr>
        <p:spPr>
          <a:xfrm>
            <a:off x="437385" y="2850709"/>
            <a:ext cx="4400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the alpha updated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CED7F8D-5667-4C96-AA97-B4829CE9C1EF}"/>
              </a:ext>
            </a:extLst>
          </p:cNvPr>
          <p:cNvSpPr txBox="1"/>
          <p:nvPr/>
        </p:nvSpPr>
        <p:spPr>
          <a:xfrm>
            <a:off x="437385" y="4879606"/>
            <a:ext cx="5649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Temperature Annealing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4544DE7A-7C19-42DB-AA4E-57E8A59F0659}"/>
                  </a:ext>
                </a:extLst>
              </p:cNvPr>
              <p:cNvSpPr txBox="1"/>
              <p:nvPr/>
            </p:nvSpPr>
            <p:spPr>
              <a:xfrm>
                <a:off x="1019175" y="4026706"/>
                <a:ext cx="5581650" cy="3929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</a:t>
                </a:r>
                <a:r>
                  <a:rPr lang="ko-KR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간선 번호</a:t>
                </a: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4544DE7A-7C19-42DB-AA4E-57E8A59F06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175" y="4026706"/>
                <a:ext cx="5581650" cy="392993"/>
              </a:xfrm>
              <a:prstGeom prst="rect">
                <a:avLst/>
              </a:prstGeom>
              <a:blipFill>
                <a:blip r:embed="rId7"/>
                <a:stretch>
                  <a:fillRect t="-4688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그림 4">
            <a:extLst>
              <a:ext uri="{FF2B5EF4-FFF2-40B4-BE49-F238E27FC236}">
                <a16:creationId xmlns:a16="http://schemas.microsoft.com/office/drawing/2014/main" id="{5F8980A3-6A40-439C-BA05-E6BE4E36D7A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7262" y="5211422"/>
            <a:ext cx="4423578" cy="1171118"/>
          </a:xfrm>
          <a:prstGeom prst="rect">
            <a:avLst/>
          </a:prstGeom>
        </p:spPr>
      </p:pic>
      <p:sp>
        <p:nvSpPr>
          <p:cNvPr id="21" name="CustomShape 2">
            <a:extLst>
              <a:ext uri="{FF2B5EF4-FFF2-40B4-BE49-F238E27FC236}">
                <a16:creationId xmlns:a16="http://schemas.microsoft.com/office/drawing/2014/main" id="{93ED04F9-3E0F-4A72-BC06-3DC43152A928}"/>
              </a:ext>
            </a:extLst>
          </p:cNvPr>
          <p:cNvSpPr/>
          <p:nvPr/>
        </p:nvSpPr>
        <p:spPr>
          <a:xfrm>
            <a:off x="8418894" y="6258600"/>
            <a:ext cx="541800" cy="558000"/>
          </a:xfrm>
          <a:prstGeom prst="rect">
            <a:avLst/>
          </a:prstGeom>
          <a:solidFill>
            <a:srgbClr val="970000"/>
          </a:solidFill>
          <a:ln w="5724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" name="TextShape 3">
            <a:extLst>
              <a:ext uri="{FF2B5EF4-FFF2-40B4-BE49-F238E27FC236}">
                <a16:creationId xmlns:a16="http://schemas.microsoft.com/office/drawing/2014/main" id="{1E24921D-D848-403A-B3C3-D70BD8503FCB}"/>
              </a:ext>
            </a:extLst>
          </p:cNvPr>
          <p:cNvSpPr txBox="1"/>
          <p:nvPr/>
        </p:nvSpPr>
        <p:spPr>
          <a:xfrm>
            <a:off x="8492524" y="6395760"/>
            <a:ext cx="394539" cy="2736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fld id="{B3ECEE66-8A06-4147-AD7C-0007C7E7F7D4}" type="slidenum">
              <a:rPr lang="en-US" sz="1200" b="1" strike="noStrike" spc="-1">
                <a:solidFill>
                  <a:srgbClr val="FFFFFF"/>
                </a:solidFill>
                <a:latin typeface="Times New Roman"/>
              </a:rPr>
              <a:pPr algn="ctr">
                <a:lnSpc>
                  <a:spcPct val="100000"/>
                </a:lnSpc>
              </a:pPr>
              <a:t>22</a:t>
            </a:fld>
            <a:endParaRPr lang="en-US" sz="1200" b="0" strike="noStrike" spc="-1" dirty="0">
              <a:latin typeface="Times New Roman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DCF611E-FD53-43E1-965C-C75F7C907710}"/>
              </a:ext>
            </a:extLst>
          </p:cNvPr>
          <p:cNvSpPr txBox="1"/>
          <p:nvPr/>
        </p:nvSpPr>
        <p:spPr>
          <a:xfrm>
            <a:off x="626619" y="122762"/>
            <a:ext cx="6460341" cy="40011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4.</a:t>
            </a:r>
            <a:r>
              <a:rPr lang="ko-KR" altLang="en-US" sz="2000" dirty="0">
                <a:solidFill>
                  <a:schemeClr val="bg1"/>
                </a:solidFill>
              </a:rPr>
              <a:t> 온도 감쇠 미분가능 아키텍처 검색</a:t>
            </a:r>
            <a:r>
              <a:rPr lang="en-US" altLang="ko-KR" sz="2000" dirty="0">
                <a:solidFill>
                  <a:schemeClr val="bg1"/>
                </a:solidFill>
              </a:rPr>
              <a:t>(TD-DARTS)</a:t>
            </a:r>
            <a:r>
              <a:rPr lang="ko-KR" altLang="en-US" sz="2000" dirty="0">
                <a:solidFill>
                  <a:schemeClr val="bg1"/>
                </a:solidFill>
              </a:rPr>
              <a:t> </a:t>
            </a:r>
            <a:r>
              <a:rPr lang="en-US" altLang="ko-KR" sz="2000" dirty="0">
                <a:solidFill>
                  <a:schemeClr val="bg1"/>
                </a:solidFill>
              </a:rPr>
              <a:t>(7/7)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9253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/>
                <a:lstStyle/>
                <a:p>
                  <a:endParaRPr lang="ko-KR" altLang="en-US" dirty="0"/>
                </a:p>
              </p:txBody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altLang="ko-KR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5. </a:t>
              </a:r>
              <a:r>
                <a:rPr lang="ko-KR" alt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실험 결과 </a:t>
              </a:r>
              <a:r>
                <a:rPr lang="en-US" altLang="ko-KR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(1/4)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7B1B58AC-4338-4AA6-B570-724A703EA155}"/>
              </a:ext>
            </a:extLst>
          </p:cNvPr>
          <p:cNvGrpSpPr/>
          <p:nvPr/>
        </p:nvGrpSpPr>
        <p:grpSpPr>
          <a:xfrm>
            <a:off x="1399243" y="1118730"/>
            <a:ext cx="6345153" cy="5290350"/>
            <a:chOff x="1399243" y="813602"/>
            <a:chExt cx="6345153" cy="5290350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03D4BBEE-DAA7-4B3D-B6D7-DDFBC2EF8D6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99243" y="1186235"/>
              <a:ext cx="6345153" cy="4810125"/>
            </a:xfrm>
            <a:prstGeom prst="rect">
              <a:avLst/>
            </a:prstGeom>
          </p:spPr>
        </p:pic>
        <p:cxnSp>
          <p:nvCxnSpPr>
            <p:cNvPr id="3" name="직선 연결선 2">
              <a:extLst>
                <a:ext uri="{FF2B5EF4-FFF2-40B4-BE49-F238E27FC236}">
                  <a16:creationId xmlns:a16="http://schemas.microsoft.com/office/drawing/2014/main" id="{CF4482AD-A6AA-491C-959A-EABCE477BAFD}"/>
                </a:ext>
              </a:extLst>
            </p:cNvPr>
            <p:cNvCxnSpPr>
              <a:cxnSpLocks/>
              <a:endCxn id="20" idx="0"/>
            </p:cNvCxnSpPr>
            <p:nvPr/>
          </p:nvCxnSpPr>
          <p:spPr>
            <a:xfrm>
              <a:off x="7172505" y="1419225"/>
              <a:ext cx="0" cy="4315395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36986539-4AEE-4F16-B03B-4AB5DFBBAC8C}"/>
                </a:ext>
              </a:extLst>
            </p:cNvPr>
            <p:cNvCxnSpPr>
              <a:cxnSpLocks/>
              <a:endCxn id="6" idx="0"/>
            </p:cNvCxnSpPr>
            <p:nvPr/>
          </p:nvCxnSpPr>
          <p:spPr>
            <a:xfrm>
              <a:off x="6648629" y="1186235"/>
              <a:ext cx="1" cy="4548385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2007741-21E4-4F71-A421-7C00A620D7E1}"/>
                </a:ext>
              </a:extLst>
            </p:cNvPr>
            <p:cNvSpPr txBox="1"/>
            <p:nvPr/>
          </p:nvSpPr>
          <p:spPr>
            <a:xfrm>
              <a:off x="6429556" y="5734620"/>
              <a:ext cx="4381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44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7DAEC9F-66A1-418B-875C-493EC54A1084}"/>
                </a:ext>
              </a:extLst>
            </p:cNvPr>
            <p:cNvSpPr txBox="1"/>
            <p:nvPr/>
          </p:nvSpPr>
          <p:spPr>
            <a:xfrm>
              <a:off x="6953431" y="5734620"/>
              <a:ext cx="4381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49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6979C03-0F2B-42D9-824B-029E2980FDA7}"/>
                </a:ext>
              </a:extLst>
            </p:cNvPr>
            <p:cNvSpPr txBox="1"/>
            <p:nvPr/>
          </p:nvSpPr>
          <p:spPr>
            <a:xfrm>
              <a:off x="5681556" y="813602"/>
              <a:ext cx="19341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가장 높은 검증 정확도</a:t>
              </a:r>
              <a:endParaRPr lang="en-US" sz="1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EA5C5FAE-A576-47B7-8848-4747C9BE9C49}"/>
              </a:ext>
            </a:extLst>
          </p:cNvPr>
          <p:cNvSpPr txBox="1"/>
          <p:nvPr/>
        </p:nvSpPr>
        <p:spPr>
          <a:xfrm>
            <a:off x="654120" y="885788"/>
            <a:ext cx="3081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검색 </a:t>
            </a:r>
            <a:r>
              <a:rPr lang="ko-KR" alt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페이즈의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정확도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CustomShape 2">
            <a:extLst>
              <a:ext uri="{FF2B5EF4-FFF2-40B4-BE49-F238E27FC236}">
                <a16:creationId xmlns:a16="http://schemas.microsoft.com/office/drawing/2014/main" id="{2E6C9DE5-855F-473D-BD48-2C77C46A00A1}"/>
              </a:ext>
            </a:extLst>
          </p:cNvPr>
          <p:cNvSpPr/>
          <p:nvPr/>
        </p:nvSpPr>
        <p:spPr>
          <a:xfrm>
            <a:off x="8418894" y="6258600"/>
            <a:ext cx="541800" cy="558000"/>
          </a:xfrm>
          <a:prstGeom prst="rect">
            <a:avLst/>
          </a:prstGeom>
          <a:solidFill>
            <a:srgbClr val="970000"/>
          </a:solidFill>
          <a:ln w="5724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" name="TextShape 3">
            <a:extLst>
              <a:ext uri="{FF2B5EF4-FFF2-40B4-BE49-F238E27FC236}">
                <a16:creationId xmlns:a16="http://schemas.microsoft.com/office/drawing/2014/main" id="{72B1004C-BA83-400D-B598-FE021494F4A1}"/>
              </a:ext>
            </a:extLst>
          </p:cNvPr>
          <p:cNvSpPr txBox="1"/>
          <p:nvPr/>
        </p:nvSpPr>
        <p:spPr>
          <a:xfrm>
            <a:off x="8492524" y="6395760"/>
            <a:ext cx="394539" cy="2736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fld id="{B3ECEE66-8A06-4147-AD7C-0007C7E7F7D4}" type="slidenum">
              <a:rPr lang="en-US" sz="1200" b="1" strike="noStrike" spc="-1">
                <a:solidFill>
                  <a:srgbClr val="FFFFFF"/>
                </a:solidFill>
                <a:latin typeface="Times New Roman"/>
              </a:rPr>
              <a:pPr algn="ctr">
                <a:lnSpc>
                  <a:spcPct val="100000"/>
                </a:lnSpc>
              </a:pPr>
              <a:t>23</a:t>
            </a:fld>
            <a:endParaRPr lang="en-US" sz="12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550782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/>
                <a:lstStyle/>
                <a:p>
                  <a:endParaRPr lang="ko-KR" altLang="en-US" dirty="0"/>
                </a:p>
              </p:txBody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altLang="ko-KR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5. </a:t>
              </a:r>
              <a:r>
                <a:rPr lang="ko-KR" alt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실험 결과 </a:t>
              </a:r>
              <a:r>
                <a:rPr lang="en-US" altLang="ko-KR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(2/4)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FC5C527-A4D4-4A82-9EEF-C61B003CA9D9}"/>
              </a:ext>
            </a:extLst>
          </p:cNvPr>
          <p:cNvSpPr txBox="1"/>
          <p:nvPr/>
        </p:nvSpPr>
        <p:spPr>
          <a:xfrm>
            <a:off x="3031098" y="675155"/>
            <a:ext cx="30814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Genotypes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0A2A14F5-202F-4AD7-9E7F-D138F150167E}"/>
              </a:ext>
            </a:extLst>
          </p:cNvPr>
          <p:cNvGrpSpPr/>
          <p:nvPr/>
        </p:nvGrpSpPr>
        <p:grpSpPr>
          <a:xfrm>
            <a:off x="5327869" y="1230215"/>
            <a:ext cx="3081443" cy="5216923"/>
            <a:chOff x="6363329" y="1284761"/>
            <a:chExt cx="3081443" cy="5216923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7483D93-FC42-45BA-860E-8B4569EBC1BE}"/>
                </a:ext>
              </a:extLst>
            </p:cNvPr>
            <p:cNvSpPr txBox="1"/>
            <p:nvPr/>
          </p:nvSpPr>
          <p:spPr>
            <a:xfrm>
              <a:off x="6407816" y="1731147"/>
              <a:ext cx="2992470" cy="47705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b="0" dirty="0">
                  <a:effectLst/>
                  <a:latin typeface="Consolas" panose="020B0609020204030204" pitchFamily="49" charset="0"/>
                </a:rPr>
                <a:t>Normal cell=</a:t>
              </a:r>
            </a:p>
            <a:p>
              <a:r>
                <a:rPr lang="en-US" sz="1600" b="0" dirty="0">
                  <a:effectLst/>
                  <a:latin typeface="Consolas" panose="020B0609020204030204" pitchFamily="49" charset="0"/>
                </a:rPr>
                <a:t>[('</a:t>
              </a:r>
              <a:r>
                <a:rPr lang="en-US" sz="1600" b="0" dirty="0" err="1">
                  <a:effectLst/>
                  <a:latin typeface="Consolas" panose="020B0609020204030204" pitchFamily="49" charset="0"/>
                </a:rPr>
                <a:t>skip_connect</a:t>
              </a:r>
              <a:r>
                <a:rPr lang="en-US" sz="1600" b="0" dirty="0">
                  <a:effectLst/>
                  <a:latin typeface="Consolas" panose="020B0609020204030204" pitchFamily="49" charset="0"/>
                </a:rPr>
                <a:t>', 0), ('sep_conv_3x3', 1), ('</a:t>
              </a:r>
              <a:r>
                <a:rPr lang="en-US" sz="1600" b="0" dirty="0" err="1">
                  <a:effectLst/>
                  <a:latin typeface="Consolas" panose="020B0609020204030204" pitchFamily="49" charset="0"/>
                </a:rPr>
                <a:t>skip_connect</a:t>
              </a:r>
              <a:r>
                <a:rPr lang="en-US" sz="1600" b="0" dirty="0">
                  <a:effectLst/>
                  <a:latin typeface="Consolas" panose="020B0609020204030204" pitchFamily="49" charset="0"/>
                </a:rPr>
                <a:t>', 1), ('sep_conv_5x5', 0), ('</a:t>
              </a:r>
              <a:r>
                <a:rPr lang="en-US" sz="1600" b="0" dirty="0" err="1">
                  <a:effectLst/>
                  <a:latin typeface="Consolas" panose="020B0609020204030204" pitchFamily="49" charset="0"/>
                </a:rPr>
                <a:t>skip_connect</a:t>
              </a:r>
              <a:r>
                <a:rPr lang="en-US" sz="1600" b="0" dirty="0">
                  <a:effectLst/>
                  <a:latin typeface="Consolas" panose="020B0609020204030204" pitchFamily="49" charset="0"/>
                </a:rPr>
                <a:t>', 2), ('max_pool_3x3', 1), ('max_pool_3x3', 0), ('max_pool_3x3', 1)], </a:t>
              </a:r>
            </a:p>
            <a:p>
              <a:endParaRPr lang="en-US" sz="1600" dirty="0">
                <a:latin typeface="Consolas" panose="020B0609020204030204" pitchFamily="49" charset="0"/>
              </a:endParaRPr>
            </a:p>
            <a:p>
              <a:r>
                <a:rPr lang="en-US" sz="1600" b="0" dirty="0">
                  <a:effectLst/>
                  <a:latin typeface="Consolas" panose="020B0609020204030204" pitchFamily="49" charset="0"/>
                </a:rPr>
                <a:t>Reduce cell=</a:t>
              </a:r>
            </a:p>
            <a:p>
              <a:r>
                <a:rPr lang="en-US" sz="1600" b="0" dirty="0">
                  <a:effectLst/>
                  <a:latin typeface="Consolas" panose="020B0609020204030204" pitchFamily="49" charset="0"/>
                </a:rPr>
                <a:t>[('sep_conv_5x5', 0), ('sep_conv_5x5', 1), ('</a:t>
              </a:r>
              <a:r>
                <a:rPr lang="en-US" sz="1600" b="0" dirty="0" err="1">
                  <a:effectLst/>
                  <a:latin typeface="Consolas" panose="020B0609020204030204" pitchFamily="49" charset="0"/>
                </a:rPr>
                <a:t>skip_connect</a:t>
              </a:r>
              <a:r>
                <a:rPr lang="en-US" sz="1600" b="0" dirty="0">
                  <a:effectLst/>
                  <a:latin typeface="Consolas" panose="020B0609020204030204" pitchFamily="49" charset="0"/>
                </a:rPr>
                <a:t>', 2), ('avg_pool_3x3', 0), ('</a:t>
              </a:r>
              <a:r>
                <a:rPr lang="en-US" sz="1600" b="0" dirty="0" err="1">
                  <a:effectLst/>
                  <a:latin typeface="Consolas" panose="020B0609020204030204" pitchFamily="49" charset="0"/>
                </a:rPr>
                <a:t>skip_connect</a:t>
              </a:r>
              <a:r>
                <a:rPr lang="en-US" sz="1600" b="0" dirty="0">
                  <a:effectLst/>
                  <a:latin typeface="Consolas" panose="020B0609020204030204" pitchFamily="49" charset="0"/>
                </a:rPr>
                <a:t>', 2), ('sep_conv_3x3', 1), ('</a:t>
              </a:r>
              <a:r>
                <a:rPr lang="en-US" sz="1600" b="0" dirty="0" err="1">
                  <a:effectLst/>
                  <a:latin typeface="Consolas" panose="020B0609020204030204" pitchFamily="49" charset="0"/>
                </a:rPr>
                <a:t>skip_connect</a:t>
              </a:r>
              <a:r>
                <a:rPr lang="en-US" sz="1600" b="0" dirty="0">
                  <a:effectLst/>
                  <a:latin typeface="Consolas" panose="020B0609020204030204" pitchFamily="49" charset="0"/>
                </a:rPr>
                <a:t>', 2), ('</a:t>
              </a:r>
              <a:r>
                <a:rPr lang="en-US" sz="1600" b="0" dirty="0" err="1">
                  <a:effectLst/>
                  <a:latin typeface="Consolas" panose="020B0609020204030204" pitchFamily="49" charset="0"/>
                </a:rPr>
                <a:t>skip_connect</a:t>
              </a:r>
              <a:r>
                <a:rPr lang="en-US" sz="1600" b="0" dirty="0">
                  <a:effectLst/>
                  <a:latin typeface="Consolas" panose="020B0609020204030204" pitchFamily="49" charset="0"/>
                </a:rPr>
                <a:t>', 3)]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542E85D-6E05-483C-9B35-0000A9E1FB3B}"/>
                </a:ext>
              </a:extLst>
            </p:cNvPr>
            <p:cNvSpPr txBox="1"/>
            <p:nvPr/>
          </p:nvSpPr>
          <p:spPr>
            <a:xfrm>
              <a:off x="6363329" y="1284761"/>
              <a:ext cx="30814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Epoch 50</a:t>
              </a: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E7A122FA-0CE1-4EBB-9BE1-3543FB8AB155}"/>
              </a:ext>
            </a:extLst>
          </p:cNvPr>
          <p:cNvGrpSpPr/>
          <p:nvPr/>
        </p:nvGrpSpPr>
        <p:grpSpPr>
          <a:xfrm>
            <a:off x="1490376" y="1230215"/>
            <a:ext cx="3081443" cy="5216923"/>
            <a:chOff x="5221218" y="1302590"/>
            <a:chExt cx="3081443" cy="5216923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0E555AE-D38B-4214-B7D0-586B4E4EFA5C}"/>
                </a:ext>
              </a:extLst>
            </p:cNvPr>
            <p:cNvSpPr txBox="1"/>
            <p:nvPr/>
          </p:nvSpPr>
          <p:spPr>
            <a:xfrm>
              <a:off x="5265705" y="1748976"/>
              <a:ext cx="2992470" cy="47705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b="0" dirty="0">
                  <a:effectLst/>
                  <a:latin typeface="Consolas" panose="020B0609020204030204" pitchFamily="49" charset="0"/>
                </a:rPr>
                <a:t>Normal cell=</a:t>
              </a:r>
            </a:p>
            <a:p>
              <a:r>
                <a:rPr lang="en-US" sz="1600" b="0" dirty="0">
                  <a:effectLst/>
                  <a:latin typeface="Consolas" panose="020B0609020204030204" pitchFamily="49" charset="0"/>
                </a:rPr>
                <a:t>[('sep_conv_3x3', 1), ('sep_conv_5x5', 0), ('</a:t>
              </a:r>
              <a:r>
                <a:rPr lang="en-US" sz="1600" b="0" dirty="0" err="1">
                  <a:effectLst/>
                  <a:latin typeface="Consolas" panose="020B0609020204030204" pitchFamily="49" charset="0"/>
                </a:rPr>
                <a:t>skip_connect</a:t>
              </a:r>
              <a:r>
                <a:rPr lang="en-US" sz="1600" b="0" dirty="0">
                  <a:effectLst/>
                  <a:latin typeface="Consolas" panose="020B0609020204030204" pitchFamily="49" charset="0"/>
                </a:rPr>
                <a:t>', 0), ('sep_conv_3x3', 1), ('sep_conv_3x3', 1), ('</a:t>
              </a:r>
              <a:r>
                <a:rPr lang="en-US" sz="1600" b="0" dirty="0" err="1">
                  <a:effectLst/>
                  <a:latin typeface="Consolas" panose="020B0609020204030204" pitchFamily="49" charset="0"/>
                </a:rPr>
                <a:t>skip_connect</a:t>
              </a:r>
              <a:r>
                <a:rPr lang="en-US" sz="1600" b="0" dirty="0">
                  <a:effectLst/>
                  <a:latin typeface="Consolas" panose="020B0609020204030204" pitchFamily="49" charset="0"/>
                </a:rPr>
                <a:t>', 0), ('</a:t>
              </a:r>
              <a:r>
                <a:rPr lang="en-US" sz="1600" b="0" dirty="0" err="1">
                  <a:effectLst/>
                  <a:latin typeface="Consolas" panose="020B0609020204030204" pitchFamily="49" charset="0"/>
                </a:rPr>
                <a:t>skip_connect</a:t>
              </a:r>
              <a:r>
                <a:rPr lang="en-US" sz="1600" b="0" dirty="0">
                  <a:effectLst/>
                  <a:latin typeface="Consolas" panose="020B0609020204030204" pitchFamily="49" charset="0"/>
                </a:rPr>
                <a:t>', 0), ('sep_conv_3x3', 2)]</a:t>
              </a:r>
            </a:p>
            <a:p>
              <a:endParaRPr lang="en-US" sz="1600" dirty="0">
                <a:latin typeface="Consolas" panose="020B0609020204030204" pitchFamily="49" charset="0"/>
              </a:endParaRPr>
            </a:p>
            <a:p>
              <a:r>
                <a:rPr lang="en-US" sz="1600" b="0" dirty="0">
                  <a:effectLst/>
                  <a:latin typeface="Consolas" panose="020B0609020204030204" pitchFamily="49" charset="0"/>
                </a:rPr>
                <a:t>Reduce cell=</a:t>
              </a:r>
            </a:p>
            <a:p>
              <a:r>
                <a:rPr lang="en-US" sz="1600" b="0" dirty="0">
                  <a:effectLst/>
                  <a:latin typeface="Consolas" panose="020B0609020204030204" pitchFamily="49" charset="0"/>
                </a:rPr>
                <a:t>[('max_pool_3x3', 0), ('max_pool_3x3', 1), ('max_pool_3x3', 0), ('dil_conv_3x3', 1), ('max_pool_3x3', 0), ('</a:t>
              </a:r>
              <a:r>
                <a:rPr lang="en-US" sz="1600" b="0" dirty="0" err="1">
                  <a:effectLst/>
                  <a:latin typeface="Consolas" panose="020B0609020204030204" pitchFamily="49" charset="0"/>
                </a:rPr>
                <a:t>skip_connect</a:t>
              </a:r>
              <a:r>
                <a:rPr lang="en-US" sz="1600" b="0" dirty="0">
                  <a:effectLst/>
                  <a:latin typeface="Consolas" panose="020B0609020204030204" pitchFamily="49" charset="0"/>
                </a:rPr>
                <a:t>', 3), ('</a:t>
              </a:r>
              <a:r>
                <a:rPr lang="en-US" sz="1600" b="0" dirty="0" err="1">
                  <a:effectLst/>
                  <a:latin typeface="Consolas" panose="020B0609020204030204" pitchFamily="49" charset="0"/>
                </a:rPr>
                <a:t>skip_connect</a:t>
              </a:r>
              <a:r>
                <a:rPr lang="en-US" sz="1600" b="0" dirty="0">
                  <a:effectLst/>
                  <a:latin typeface="Consolas" panose="020B0609020204030204" pitchFamily="49" charset="0"/>
                </a:rPr>
                <a:t>', 3), ('avg_pool_3x3', 0)]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92F2C50-5A94-458D-BF9D-449ACEE40B2B}"/>
                </a:ext>
              </a:extLst>
            </p:cNvPr>
            <p:cNvSpPr txBox="1"/>
            <p:nvPr/>
          </p:nvSpPr>
          <p:spPr>
            <a:xfrm>
              <a:off x="5221218" y="1302590"/>
              <a:ext cx="30814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Epoch 44</a:t>
              </a:r>
            </a:p>
          </p:txBody>
        </p:sp>
      </p:grpSp>
      <p:sp>
        <p:nvSpPr>
          <p:cNvPr id="24" name="CustomShape 2">
            <a:extLst>
              <a:ext uri="{FF2B5EF4-FFF2-40B4-BE49-F238E27FC236}">
                <a16:creationId xmlns:a16="http://schemas.microsoft.com/office/drawing/2014/main" id="{584A2BF8-77B0-4C92-B11A-BDD9E1D9ED61}"/>
              </a:ext>
            </a:extLst>
          </p:cNvPr>
          <p:cNvSpPr/>
          <p:nvPr/>
        </p:nvSpPr>
        <p:spPr>
          <a:xfrm>
            <a:off x="8418894" y="6258600"/>
            <a:ext cx="541800" cy="558000"/>
          </a:xfrm>
          <a:prstGeom prst="rect">
            <a:avLst/>
          </a:prstGeom>
          <a:solidFill>
            <a:srgbClr val="970000"/>
          </a:solidFill>
          <a:ln w="5724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" name="TextShape 3">
            <a:extLst>
              <a:ext uri="{FF2B5EF4-FFF2-40B4-BE49-F238E27FC236}">
                <a16:creationId xmlns:a16="http://schemas.microsoft.com/office/drawing/2014/main" id="{D2FE8E9C-866C-4397-87F2-DCAE82684E90}"/>
              </a:ext>
            </a:extLst>
          </p:cNvPr>
          <p:cNvSpPr txBox="1"/>
          <p:nvPr/>
        </p:nvSpPr>
        <p:spPr>
          <a:xfrm>
            <a:off x="8492524" y="6395760"/>
            <a:ext cx="394539" cy="2736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fld id="{B3ECEE66-8A06-4147-AD7C-0007C7E7F7D4}" type="slidenum">
              <a:rPr lang="en-US" sz="1200" b="1" strike="noStrike" spc="-1">
                <a:solidFill>
                  <a:srgbClr val="FFFFFF"/>
                </a:solidFill>
                <a:latin typeface="Times New Roman"/>
              </a:rPr>
              <a:pPr algn="ctr">
                <a:lnSpc>
                  <a:spcPct val="100000"/>
                </a:lnSpc>
              </a:pPr>
              <a:t>24</a:t>
            </a:fld>
            <a:endParaRPr lang="en-US" sz="12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947925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/>
                <a:lstStyle/>
                <a:p>
                  <a:endParaRPr lang="ko-KR" altLang="en-US" dirty="0"/>
                </a:p>
              </p:txBody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altLang="ko-KR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5. </a:t>
              </a:r>
              <a:r>
                <a:rPr lang="ko-KR" alt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실험 결과 </a:t>
              </a:r>
              <a:r>
                <a:rPr lang="en-US" altLang="ko-KR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(3/4)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862DCF71-1284-4A97-AC72-DBE7354071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8072695"/>
              </p:ext>
            </p:extLst>
          </p:nvPr>
        </p:nvGraphicFramePr>
        <p:xfrm>
          <a:off x="654120" y="1397000"/>
          <a:ext cx="7918380" cy="4719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9595">
                  <a:extLst>
                    <a:ext uri="{9D8B030D-6E8A-4147-A177-3AD203B41FA5}">
                      <a16:colId xmlns:a16="http://schemas.microsoft.com/office/drawing/2014/main" val="1340012073"/>
                    </a:ext>
                  </a:extLst>
                </a:gridCol>
                <a:gridCol w="1979595">
                  <a:extLst>
                    <a:ext uri="{9D8B030D-6E8A-4147-A177-3AD203B41FA5}">
                      <a16:colId xmlns:a16="http://schemas.microsoft.com/office/drawing/2014/main" val="389721974"/>
                    </a:ext>
                  </a:extLst>
                </a:gridCol>
                <a:gridCol w="1979595">
                  <a:extLst>
                    <a:ext uri="{9D8B030D-6E8A-4147-A177-3AD203B41FA5}">
                      <a16:colId xmlns:a16="http://schemas.microsoft.com/office/drawing/2014/main" val="675479154"/>
                    </a:ext>
                  </a:extLst>
                </a:gridCol>
                <a:gridCol w="1979595">
                  <a:extLst>
                    <a:ext uri="{9D8B030D-6E8A-4147-A177-3AD203B41FA5}">
                      <a16:colId xmlns:a16="http://schemas.microsoft.com/office/drawing/2014/main" val="15012376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Epoch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Val acc (%)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Train acc (%)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Total # of skip connection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1871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87.692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99.272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223336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87.940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99.428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896478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87.872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99.536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716790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88.140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99.488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074455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88.228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99.344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892111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87.916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99.248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082722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87.824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98.700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195595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87.908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97.476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7643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87.124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95.708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035477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86.224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91.776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58232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5497765"/>
                  </a:ext>
                </a:extLst>
              </a:tr>
            </a:tbl>
          </a:graphicData>
        </a:graphic>
      </p:graphicFrame>
      <p:sp>
        <p:nvSpPr>
          <p:cNvPr id="18" name="CustomShape 2">
            <a:extLst>
              <a:ext uri="{FF2B5EF4-FFF2-40B4-BE49-F238E27FC236}">
                <a16:creationId xmlns:a16="http://schemas.microsoft.com/office/drawing/2014/main" id="{E610F395-646A-4B57-80D1-0C7F7AA61E8B}"/>
              </a:ext>
            </a:extLst>
          </p:cNvPr>
          <p:cNvSpPr/>
          <p:nvPr/>
        </p:nvSpPr>
        <p:spPr>
          <a:xfrm>
            <a:off x="8418894" y="6258600"/>
            <a:ext cx="541800" cy="558000"/>
          </a:xfrm>
          <a:prstGeom prst="rect">
            <a:avLst/>
          </a:prstGeom>
          <a:solidFill>
            <a:srgbClr val="970000"/>
          </a:solidFill>
          <a:ln w="5724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" name="TextShape 3">
            <a:extLst>
              <a:ext uri="{FF2B5EF4-FFF2-40B4-BE49-F238E27FC236}">
                <a16:creationId xmlns:a16="http://schemas.microsoft.com/office/drawing/2014/main" id="{6723E425-D592-43ED-80A1-FCDBC5DC9730}"/>
              </a:ext>
            </a:extLst>
          </p:cNvPr>
          <p:cNvSpPr txBox="1"/>
          <p:nvPr/>
        </p:nvSpPr>
        <p:spPr>
          <a:xfrm>
            <a:off x="8492524" y="6395760"/>
            <a:ext cx="394539" cy="2736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fld id="{B3ECEE66-8A06-4147-AD7C-0007C7E7F7D4}" type="slidenum">
              <a:rPr lang="en-US" sz="1200" b="1" strike="noStrike" spc="-1">
                <a:solidFill>
                  <a:srgbClr val="FFFFFF"/>
                </a:solidFill>
                <a:latin typeface="Times New Roman"/>
              </a:rPr>
              <a:pPr algn="ctr">
                <a:lnSpc>
                  <a:spcPct val="100000"/>
                </a:lnSpc>
              </a:pPr>
              <a:t>25</a:t>
            </a:fld>
            <a:endParaRPr lang="en-US" sz="12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300252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/>
                <a:lstStyle/>
                <a:p>
                  <a:endParaRPr lang="ko-KR" altLang="en-US" dirty="0"/>
                </a:p>
              </p:txBody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altLang="ko-KR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5. </a:t>
              </a:r>
              <a:r>
                <a:rPr lang="ko-KR" alt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실험 결과 </a:t>
              </a:r>
              <a:r>
                <a:rPr lang="en-US" altLang="ko-KR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(4/4)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4024F3F8-2B80-417E-AC7E-688A0AF576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8780633"/>
              </p:ext>
            </p:extLst>
          </p:nvPr>
        </p:nvGraphicFramePr>
        <p:xfrm>
          <a:off x="1788842" y="2594918"/>
          <a:ext cx="5565956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82978">
                  <a:extLst>
                    <a:ext uri="{9D8B030D-6E8A-4147-A177-3AD203B41FA5}">
                      <a16:colId xmlns:a16="http://schemas.microsoft.com/office/drawing/2014/main" val="773083595"/>
                    </a:ext>
                  </a:extLst>
                </a:gridCol>
                <a:gridCol w="2782978">
                  <a:extLst>
                    <a:ext uri="{9D8B030D-6E8A-4147-A177-3AD203B41FA5}">
                      <a16:colId xmlns:a16="http://schemas.microsoft.com/office/drawing/2014/main" val="19937802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Genotype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Test acc (%)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87429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DARTS_V2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97.24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6317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TD-DARTS_50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96.94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13045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TD-DARTS_44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97.37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04347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AA754699-ED76-4B76-AF09-E9E053FCDB3E}"/>
              </a:ext>
            </a:extLst>
          </p:cNvPr>
          <p:cNvSpPr txBox="1"/>
          <p:nvPr/>
        </p:nvSpPr>
        <p:spPr>
          <a:xfrm>
            <a:off x="733425" y="1322307"/>
            <a:ext cx="7924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CIFAR-10 </a:t>
            </a:r>
            <a:r>
              <a:rPr lang="ko-KR" altLang="en-US" sz="2800" dirty="0"/>
              <a:t>데이터 세트에서 검색 및 훈련 결과</a:t>
            </a:r>
            <a:endParaRPr lang="en-US" altLang="ko-KR" sz="2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76ACE3-DB4B-456A-BFFB-196FFD7C7F69}"/>
              </a:ext>
            </a:extLst>
          </p:cNvPr>
          <p:cNvSpPr txBox="1"/>
          <p:nvPr/>
        </p:nvSpPr>
        <p:spPr>
          <a:xfrm>
            <a:off x="1371600" y="4819543"/>
            <a:ext cx="66484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DARTS_V2 </a:t>
            </a:r>
            <a:r>
              <a:rPr lang="ko-KR" altLang="en-US" dirty="0"/>
              <a:t>모델은 </a:t>
            </a:r>
            <a:r>
              <a:rPr lang="en-US" altLang="ko-KR" dirty="0"/>
              <a:t>2</a:t>
            </a:r>
            <a:r>
              <a:rPr lang="ko-KR" altLang="en-US" dirty="0"/>
              <a:t>차 근사 모델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50</a:t>
            </a:r>
            <a:r>
              <a:rPr lang="ko-KR" altLang="en-US" dirty="0"/>
              <a:t>번째 </a:t>
            </a:r>
            <a:r>
              <a:rPr lang="ko-KR" altLang="en-US" dirty="0" err="1"/>
              <a:t>에포크의</a:t>
            </a:r>
            <a:r>
              <a:rPr lang="ko-KR" altLang="en-US" dirty="0"/>
              <a:t> 모델보다 </a:t>
            </a:r>
            <a:r>
              <a:rPr lang="en-US" altLang="ko-KR" dirty="0"/>
              <a:t>44</a:t>
            </a:r>
            <a:r>
              <a:rPr lang="ko-KR" altLang="en-US" dirty="0"/>
              <a:t>번째 모델의 정확도가 더 높으며</a:t>
            </a:r>
            <a:r>
              <a:rPr lang="en-US" altLang="ko-KR" dirty="0"/>
              <a:t>, </a:t>
            </a:r>
            <a:r>
              <a:rPr lang="ko-KR" altLang="en-US" dirty="0"/>
              <a:t>이는 기존 </a:t>
            </a:r>
            <a:r>
              <a:rPr lang="en-US" altLang="ko-KR" dirty="0"/>
              <a:t>DARTS_V2 </a:t>
            </a:r>
            <a:r>
              <a:rPr lang="ko-KR" altLang="en-US" dirty="0"/>
              <a:t>모델보다 </a:t>
            </a:r>
            <a:r>
              <a:rPr lang="en-US" altLang="ko-KR" dirty="0"/>
              <a:t>0.13%p </a:t>
            </a:r>
            <a:r>
              <a:rPr lang="ko-KR" altLang="en-US" dirty="0"/>
              <a:t>더 높은 정확도</a:t>
            </a:r>
            <a:endParaRPr lang="en-US" dirty="0"/>
          </a:p>
        </p:txBody>
      </p:sp>
      <p:sp>
        <p:nvSpPr>
          <p:cNvPr id="20" name="CustomShape 2">
            <a:extLst>
              <a:ext uri="{FF2B5EF4-FFF2-40B4-BE49-F238E27FC236}">
                <a16:creationId xmlns:a16="http://schemas.microsoft.com/office/drawing/2014/main" id="{98FE648C-E151-4FC3-8516-57C83A721940}"/>
              </a:ext>
            </a:extLst>
          </p:cNvPr>
          <p:cNvSpPr/>
          <p:nvPr/>
        </p:nvSpPr>
        <p:spPr>
          <a:xfrm>
            <a:off x="8418894" y="6258600"/>
            <a:ext cx="541800" cy="558000"/>
          </a:xfrm>
          <a:prstGeom prst="rect">
            <a:avLst/>
          </a:prstGeom>
          <a:solidFill>
            <a:srgbClr val="970000"/>
          </a:solidFill>
          <a:ln w="5724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" name="TextShape 3">
            <a:extLst>
              <a:ext uri="{FF2B5EF4-FFF2-40B4-BE49-F238E27FC236}">
                <a16:creationId xmlns:a16="http://schemas.microsoft.com/office/drawing/2014/main" id="{385BE486-4217-4DDE-93C9-A86FF5C26E6E}"/>
              </a:ext>
            </a:extLst>
          </p:cNvPr>
          <p:cNvSpPr txBox="1"/>
          <p:nvPr/>
        </p:nvSpPr>
        <p:spPr>
          <a:xfrm>
            <a:off x="8492524" y="6395760"/>
            <a:ext cx="394539" cy="2736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fld id="{B3ECEE66-8A06-4147-AD7C-0007C7E7F7D4}" type="slidenum">
              <a:rPr lang="en-US" sz="1200" b="1" strike="noStrike" spc="-1">
                <a:solidFill>
                  <a:srgbClr val="FFFFFF"/>
                </a:solidFill>
                <a:latin typeface="Times New Roman"/>
              </a:rPr>
              <a:pPr algn="ctr">
                <a:lnSpc>
                  <a:spcPct val="100000"/>
                </a:lnSpc>
              </a:pPr>
              <a:t>26</a:t>
            </a:fld>
            <a:endParaRPr lang="en-US" sz="12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597921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/>
                <a:lstStyle/>
                <a:p>
                  <a:endParaRPr lang="ko-KR" altLang="en-US" dirty="0"/>
                </a:p>
              </p:txBody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altLang="ko-KR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6. </a:t>
              </a:r>
              <a:r>
                <a:rPr lang="ko-KR" alt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결론</a:t>
              </a:r>
              <a:endParaRPr lang="en-US" altLang="ko-KR" sz="3600" spc="-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116683E-CAAA-4E33-8FB3-5D3D6CCF5967}"/>
              </a:ext>
            </a:extLst>
          </p:cNvPr>
          <p:cNvSpPr txBox="1"/>
          <p:nvPr/>
        </p:nvSpPr>
        <p:spPr>
          <a:xfrm>
            <a:off x="654120" y="1180287"/>
            <a:ext cx="806077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altLang="ko-KR" sz="2400" dirty="0">
                <a:latin typeface="times new"/>
              </a:rPr>
              <a:t>DARTS</a:t>
            </a:r>
            <a:r>
              <a:rPr lang="ko-KR" altLang="en-US" sz="2400" dirty="0">
                <a:latin typeface="times new"/>
              </a:rPr>
              <a:t>의 불일치 문제 완화</a:t>
            </a:r>
            <a:endParaRPr lang="en-US" altLang="ko-KR" sz="2400" dirty="0">
              <a:latin typeface="times new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dirty="0">
                <a:latin typeface="times new"/>
              </a:rPr>
              <a:t>연속적으로 </a:t>
            </a:r>
            <a:r>
              <a:rPr lang="ko-KR" altLang="en-US" dirty="0" err="1">
                <a:latin typeface="times new"/>
              </a:rPr>
              <a:t>인코딩된</a:t>
            </a:r>
            <a:r>
              <a:rPr lang="ko-KR" altLang="en-US" dirty="0">
                <a:latin typeface="times new"/>
              </a:rPr>
              <a:t> 아키텍처와 최종 </a:t>
            </a:r>
            <a:r>
              <a:rPr lang="ko-KR" altLang="en-US" dirty="0" err="1">
                <a:latin typeface="times new"/>
              </a:rPr>
              <a:t>아키텍처간의</a:t>
            </a:r>
            <a:r>
              <a:rPr lang="ko-KR" altLang="en-US" dirty="0">
                <a:latin typeface="times new"/>
              </a:rPr>
              <a:t> 불일치 문제</a:t>
            </a:r>
            <a:endParaRPr lang="en-US" altLang="ko-KR" dirty="0">
              <a:latin typeface="times new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dirty="0">
                <a:latin typeface="times new"/>
              </a:rPr>
              <a:t>논문에서는 </a:t>
            </a:r>
            <a:r>
              <a:rPr lang="ko-KR" altLang="en-US" dirty="0" err="1">
                <a:latin typeface="times new"/>
              </a:rPr>
              <a:t>소프트맥스</a:t>
            </a:r>
            <a:r>
              <a:rPr lang="ko-KR" altLang="en-US" dirty="0">
                <a:latin typeface="times new"/>
              </a:rPr>
              <a:t> 함수에 온도를 적용함으로써 완화가 가능할 것이라 예상 </a:t>
            </a:r>
            <a:r>
              <a:rPr lang="en-US" altLang="ko-KR" dirty="0">
                <a:latin typeface="times new"/>
              </a:rPr>
              <a:t>(“This could be alleviated by annealing the </a:t>
            </a:r>
            <a:r>
              <a:rPr lang="en-US" altLang="ko-KR" dirty="0" err="1">
                <a:latin typeface="times new"/>
              </a:rPr>
              <a:t>softmax</a:t>
            </a:r>
            <a:r>
              <a:rPr lang="en-US" altLang="ko-KR" dirty="0">
                <a:latin typeface="times new"/>
              </a:rPr>
              <a:t> temperature (with a suitable schedule) to enforce one-hot selection”) [DARTS]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FF0000"/>
                </a:solidFill>
                <a:latin typeface="times new"/>
              </a:rPr>
              <a:t>온도를 작은 값으로 조절함으로써 불일치 문제를 완화</a:t>
            </a:r>
            <a:endParaRPr lang="en-US" altLang="ko-KR" dirty="0">
              <a:solidFill>
                <a:srgbClr val="FF0000"/>
              </a:solidFill>
              <a:latin typeface="times new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dirty="0">
              <a:latin typeface="times new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altLang="ko-KR" sz="2400" dirty="0">
                <a:latin typeface="times new"/>
              </a:rPr>
              <a:t>Exploration</a:t>
            </a:r>
            <a:r>
              <a:rPr lang="ko-KR" altLang="en-US" sz="2400" dirty="0">
                <a:latin typeface="times new"/>
              </a:rPr>
              <a:t> 및 </a:t>
            </a:r>
            <a:r>
              <a:rPr lang="en-US" altLang="ko-KR" sz="2400" dirty="0">
                <a:latin typeface="times new"/>
              </a:rPr>
              <a:t>Exploitation</a:t>
            </a:r>
            <a:r>
              <a:rPr lang="ko-KR" altLang="en-US" sz="2400" dirty="0">
                <a:latin typeface="times new"/>
              </a:rPr>
              <a:t> 조절</a:t>
            </a:r>
            <a:endParaRPr lang="en-US" altLang="ko-KR" sz="2400" dirty="0">
              <a:latin typeface="times new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FF0000"/>
                </a:solidFill>
                <a:latin typeface="times new"/>
              </a:rPr>
              <a:t>온도를 </a:t>
            </a:r>
            <a:r>
              <a:rPr lang="en-US" altLang="ko-KR" dirty="0">
                <a:solidFill>
                  <a:srgbClr val="FF0000"/>
                </a:solidFill>
                <a:latin typeface="times new"/>
              </a:rPr>
              <a:t>10</a:t>
            </a:r>
            <a:r>
              <a:rPr lang="ko-KR" altLang="en-US" dirty="0">
                <a:solidFill>
                  <a:srgbClr val="FF0000"/>
                </a:solidFill>
                <a:latin typeface="times new"/>
              </a:rPr>
              <a:t>에서 </a:t>
            </a:r>
            <a:r>
              <a:rPr lang="en-US" altLang="ko-KR" dirty="0">
                <a:solidFill>
                  <a:srgbClr val="FF0000"/>
                </a:solidFill>
                <a:latin typeface="times new"/>
              </a:rPr>
              <a:t>0.1</a:t>
            </a:r>
            <a:r>
              <a:rPr lang="ko-KR" altLang="en-US" dirty="0">
                <a:solidFill>
                  <a:srgbClr val="FF0000"/>
                </a:solidFill>
                <a:latin typeface="times new"/>
              </a:rPr>
              <a:t>로 낮춤으로써 검색 초기에 더 풍부한 검색을 하도록 설정하였음</a:t>
            </a:r>
            <a:endParaRPr lang="en-US" altLang="ko-KR" dirty="0">
              <a:solidFill>
                <a:srgbClr val="FF0000"/>
              </a:solidFill>
              <a:latin typeface="times new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dirty="0">
              <a:latin typeface="times new"/>
            </a:endParaRPr>
          </a:p>
          <a:p>
            <a:pPr marL="457200" indent="-457200">
              <a:buFont typeface="+mj-lt"/>
              <a:buAutoNum type="arabicPeriod"/>
            </a:pPr>
            <a:r>
              <a:rPr lang="ko-KR" altLang="en-US" sz="2400" dirty="0">
                <a:latin typeface="times new"/>
              </a:rPr>
              <a:t>개선 사항 및 향후 연구 방향</a:t>
            </a:r>
            <a:endParaRPr lang="en-US" altLang="ko-KR" dirty="0">
              <a:solidFill>
                <a:srgbClr val="FF0000"/>
              </a:solidFill>
              <a:latin typeface="times new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dirty="0">
                <a:latin typeface="times new"/>
              </a:rPr>
              <a:t>DARTS</a:t>
            </a:r>
            <a:r>
              <a:rPr lang="ko-KR" altLang="en-US" dirty="0">
                <a:latin typeface="times new"/>
              </a:rPr>
              <a:t>를 표방한 다른 알고리즘에 </a:t>
            </a:r>
            <a:r>
              <a:rPr lang="ko-KR" altLang="en-US" dirty="0" err="1">
                <a:latin typeface="times new"/>
              </a:rPr>
              <a:t>적용가능할</a:t>
            </a:r>
            <a:r>
              <a:rPr lang="ko-KR" altLang="en-US" dirty="0">
                <a:latin typeface="times new"/>
              </a:rPr>
              <a:t> 것</a:t>
            </a:r>
            <a:endParaRPr lang="en-US" altLang="ko-KR" dirty="0">
              <a:latin typeface="times new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dirty="0">
                <a:latin typeface="times new"/>
              </a:rPr>
              <a:t>선형 감쇠가 아닌 다른 방법으로 접근 가능</a:t>
            </a:r>
            <a:endParaRPr lang="en-US" altLang="ko-KR" dirty="0">
              <a:latin typeface="times new"/>
            </a:endParaRPr>
          </a:p>
        </p:txBody>
      </p:sp>
      <p:sp>
        <p:nvSpPr>
          <p:cNvPr id="19" name="CustomShape 2">
            <a:extLst>
              <a:ext uri="{FF2B5EF4-FFF2-40B4-BE49-F238E27FC236}">
                <a16:creationId xmlns:a16="http://schemas.microsoft.com/office/drawing/2014/main" id="{DD4EEE21-6480-450E-B801-AEC46B958021}"/>
              </a:ext>
            </a:extLst>
          </p:cNvPr>
          <p:cNvSpPr/>
          <p:nvPr/>
        </p:nvSpPr>
        <p:spPr>
          <a:xfrm>
            <a:off x="8418894" y="6258600"/>
            <a:ext cx="541800" cy="558000"/>
          </a:xfrm>
          <a:prstGeom prst="rect">
            <a:avLst/>
          </a:prstGeom>
          <a:solidFill>
            <a:srgbClr val="970000"/>
          </a:solidFill>
          <a:ln w="5724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" name="TextShape 3">
            <a:extLst>
              <a:ext uri="{FF2B5EF4-FFF2-40B4-BE49-F238E27FC236}">
                <a16:creationId xmlns:a16="http://schemas.microsoft.com/office/drawing/2014/main" id="{F1931728-434A-449F-9BD7-C1F54C45A40C}"/>
              </a:ext>
            </a:extLst>
          </p:cNvPr>
          <p:cNvSpPr txBox="1"/>
          <p:nvPr/>
        </p:nvSpPr>
        <p:spPr>
          <a:xfrm>
            <a:off x="8492524" y="6395760"/>
            <a:ext cx="394539" cy="2736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fld id="{B3ECEE66-8A06-4147-AD7C-0007C7E7F7D4}" type="slidenum">
              <a:rPr lang="en-US" sz="1200" b="1" strike="noStrike" spc="-1">
                <a:solidFill>
                  <a:srgbClr val="FFFFFF"/>
                </a:solidFill>
                <a:latin typeface="Times New Roman"/>
              </a:rPr>
              <a:pPr algn="ctr">
                <a:lnSpc>
                  <a:spcPct val="100000"/>
                </a:lnSpc>
              </a:pPr>
              <a:t>27</a:t>
            </a:fld>
            <a:endParaRPr lang="en-US" sz="12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920159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/>
                <a:lstStyle/>
                <a:p>
                  <a:endParaRPr lang="en-US" dirty="0"/>
                </a:p>
              </p:txBody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ko-KR" alt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참고 문헌</a:t>
              </a:r>
              <a:endParaRPr lang="en-US" sz="3600" spc="-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9490D29-87FB-4E4A-A530-C04893EEDC58}"/>
              </a:ext>
            </a:extLst>
          </p:cNvPr>
          <p:cNvSpPr txBox="1"/>
          <p:nvPr/>
        </p:nvSpPr>
        <p:spPr>
          <a:xfrm>
            <a:off x="338658" y="1228163"/>
            <a:ext cx="8466323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00000"/>
                </a:solidFill>
                <a:effectLst/>
                <a:latin typeface="Lucida Grande"/>
              </a:rPr>
              <a:t>DARTS: Differentiable Architecture Search </a:t>
            </a:r>
            <a:r>
              <a:rPr lang="en-US" altLang="ko-KR" dirty="0">
                <a:hlinkClick r:id="rId5"/>
              </a:rPr>
              <a:t>https://arxiv.org/abs/1806.09055</a:t>
            </a:r>
            <a:r>
              <a:rPr lang="en-US" altLang="ko-KR" dirty="0"/>
              <a:t> </a:t>
            </a:r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00000"/>
                </a:solidFill>
                <a:effectLst/>
                <a:latin typeface="Lucida Grande"/>
              </a:rPr>
              <a:t>Differentiable Architecture Search with Ensemble Gumbel-</a:t>
            </a:r>
            <a:r>
              <a:rPr lang="en-US" b="1" i="0" dirty="0" err="1">
                <a:solidFill>
                  <a:srgbClr val="000000"/>
                </a:solidFill>
                <a:effectLst/>
                <a:latin typeface="Lucida Grande"/>
              </a:rPr>
              <a:t>Softmax</a:t>
            </a:r>
            <a:r>
              <a:rPr lang="en-US" b="1" i="0" dirty="0">
                <a:solidFill>
                  <a:srgbClr val="000000"/>
                </a:solidFill>
                <a:effectLst/>
                <a:latin typeface="Lucida Grande"/>
              </a:rPr>
              <a:t> </a:t>
            </a:r>
            <a:r>
              <a:rPr lang="en-US" altLang="ko-KR" dirty="0">
                <a:hlinkClick r:id="rId6"/>
              </a:rPr>
              <a:t>https://arxiv.org/abs/1905.01786</a:t>
            </a:r>
            <a:r>
              <a:rPr lang="en-US" altLang="ko-KR" dirty="0"/>
              <a:t> </a:t>
            </a:r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00000"/>
                </a:solidFill>
                <a:effectLst/>
                <a:latin typeface="Lucida Grande"/>
              </a:rPr>
              <a:t>Categorical Reparameterization with Gumbel-</a:t>
            </a:r>
            <a:r>
              <a:rPr lang="en-US" b="1" i="0" dirty="0" err="1">
                <a:solidFill>
                  <a:srgbClr val="000000"/>
                </a:solidFill>
                <a:effectLst/>
                <a:latin typeface="Lucida Grande"/>
              </a:rPr>
              <a:t>Softmax</a:t>
            </a:r>
            <a:r>
              <a:rPr lang="en-US" b="1" dirty="0">
                <a:solidFill>
                  <a:srgbClr val="000000"/>
                </a:solidFill>
                <a:latin typeface="Lucida Grande"/>
              </a:rPr>
              <a:t> </a:t>
            </a:r>
            <a:r>
              <a:rPr lang="en-US" altLang="ko-KR" dirty="0">
                <a:hlinkClick r:id="rId7"/>
              </a:rPr>
              <a:t>https://arxiv.org/abs/1611.01144</a:t>
            </a:r>
            <a:r>
              <a:rPr lang="en-US" altLang="ko-KR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00000"/>
                </a:solidFill>
                <a:effectLst/>
                <a:latin typeface="Lucida Grande"/>
              </a:rPr>
              <a:t>Fair DARTS: Eliminating Unfair Advantages in Differentiable Architecture Search</a:t>
            </a:r>
            <a:r>
              <a:rPr lang="en-US" b="1" dirty="0">
                <a:solidFill>
                  <a:srgbClr val="000000"/>
                </a:solidFill>
                <a:latin typeface="Lucida Grande"/>
              </a:rPr>
              <a:t> </a:t>
            </a:r>
            <a:r>
              <a:rPr lang="en-US" i="0" dirty="0">
                <a:solidFill>
                  <a:srgbClr val="000000"/>
                </a:solidFill>
                <a:effectLst/>
                <a:latin typeface="Lucida Grande"/>
                <a:hlinkClick r:id="rId8"/>
              </a:rPr>
              <a:t>https://arxiv.org/abs/1911.12126</a:t>
            </a:r>
            <a:r>
              <a:rPr lang="en-US" i="0" dirty="0">
                <a:solidFill>
                  <a:srgbClr val="000000"/>
                </a:solidFill>
                <a:effectLst/>
                <a:latin typeface="Lucida Grande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00000"/>
              </a:solidFill>
              <a:latin typeface="Lucida Grand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β-DARTS: Beta-Decay Regularization for Differentiable Architecture Search </a:t>
            </a:r>
            <a:r>
              <a:rPr lang="en-US" i="0" dirty="0">
                <a:solidFill>
                  <a:srgbClr val="000000"/>
                </a:solidFill>
                <a:effectLst/>
                <a:latin typeface="Lucida Grande"/>
                <a:hlinkClick r:id="rId9"/>
              </a:rPr>
              <a:t>https://arxiv.org/abs/2203.01665</a:t>
            </a:r>
            <a:r>
              <a:rPr lang="en-US" dirty="0">
                <a:solidFill>
                  <a:srgbClr val="000000"/>
                </a:solidFill>
                <a:latin typeface="Lucida Grande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i="0" dirty="0">
              <a:solidFill>
                <a:srgbClr val="000000"/>
              </a:solidFill>
              <a:effectLst/>
              <a:latin typeface="Lucida Grand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i="0" dirty="0" err="1">
                <a:solidFill>
                  <a:srgbClr val="000000"/>
                </a:solidFill>
                <a:effectLst/>
                <a:latin typeface="Lucida Grande"/>
              </a:rPr>
              <a:t>AutoML</a:t>
            </a:r>
            <a:r>
              <a:rPr lang="en-US" b="1" i="0" dirty="0">
                <a:solidFill>
                  <a:srgbClr val="000000"/>
                </a:solidFill>
                <a:effectLst/>
                <a:latin typeface="Lucida Grande"/>
              </a:rPr>
              <a:t>: A Survey of the State-of-the-Art </a:t>
            </a:r>
            <a:r>
              <a:rPr lang="en-US" i="0" dirty="0">
                <a:solidFill>
                  <a:srgbClr val="000000"/>
                </a:solidFill>
                <a:effectLst/>
                <a:latin typeface="Lucida Grande"/>
                <a:hlinkClick r:id="rId10"/>
              </a:rPr>
              <a:t>https://arxiv.org/abs/1908.00709</a:t>
            </a:r>
            <a:r>
              <a:rPr lang="en-US" i="0" dirty="0">
                <a:solidFill>
                  <a:srgbClr val="000000"/>
                </a:solidFill>
                <a:effectLst/>
                <a:latin typeface="Lucida Grande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solidFill>
                <a:srgbClr val="000000"/>
              </a:solidFill>
              <a:latin typeface="Lucida Grand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00000"/>
                </a:solidFill>
                <a:effectLst/>
                <a:latin typeface="Lucida Grande"/>
              </a:rPr>
              <a:t>Neural Architecture Search: A Survey </a:t>
            </a:r>
            <a:r>
              <a:rPr lang="en-US" i="0" dirty="0">
                <a:solidFill>
                  <a:srgbClr val="000000"/>
                </a:solidFill>
                <a:effectLst/>
                <a:latin typeface="Lucida Grande"/>
                <a:hlinkClick r:id="rId11"/>
              </a:rPr>
              <a:t>https://arxiv.org/abs/1808.05377</a:t>
            </a:r>
            <a:r>
              <a:rPr lang="en-US" i="0" dirty="0">
                <a:solidFill>
                  <a:srgbClr val="000000"/>
                </a:solidFill>
                <a:effectLst/>
                <a:latin typeface="Lucida Grande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i="0" dirty="0">
              <a:solidFill>
                <a:srgbClr val="000000"/>
              </a:solidFill>
              <a:effectLst/>
              <a:latin typeface="Lucida Grande"/>
            </a:endParaRPr>
          </a:p>
        </p:txBody>
      </p:sp>
      <p:sp>
        <p:nvSpPr>
          <p:cNvPr id="18" name="CustomShape 2">
            <a:extLst>
              <a:ext uri="{FF2B5EF4-FFF2-40B4-BE49-F238E27FC236}">
                <a16:creationId xmlns:a16="http://schemas.microsoft.com/office/drawing/2014/main" id="{A3BD18D4-DAEE-49F9-A548-47076AE4143B}"/>
              </a:ext>
            </a:extLst>
          </p:cNvPr>
          <p:cNvSpPr/>
          <p:nvPr/>
        </p:nvSpPr>
        <p:spPr>
          <a:xfrm>
            <a:off x="8418894" y="6258600"/>
            <a:ext cx="541800" cy="558000"/>
          </a:xfrm>
          <a:prstGeom prst="rect">
            <a:avLst/>
          </a:prstGeom>
          <a:solidFill>
            <a:srgbClr val="970000"/>
          </a:solidFill>
          <a:ln w="5724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" name="TextShape 3">
            <a:extLst>
              <a:ext uri="{FF2B5EF4-FFF2-40B4-BE49-F238E27FC236}">
                <a16:creationId xmlns:a16="http://schemas.microsoft.com/office/drawing/2014/main" id="{6BFB56A3-6677-41B4-AD1D-7F718DBBBD85}"/>
              </a:ext>
            </a:extLst>
          </p:cNvPr>
          <p:cNvSpPr txBox="1"/>
          <p:nvPr/>
        </p:nvSpPr>
        <p:spPr>
          <a:xfrm>
            <a:off x="8492524" y="6395760"/>
            <a:ext cx="394539" cy="2736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fld id="{B3ECEE66-8A06-4147-AD7C-0007C7E7F7D4}" type="slidenum">
              <a:rPr lang="en-US" sz="1200" b="1" strike="noStrike" spc="-1">
                <a:solidFill>
                  <a:srgbClr val="FFFFFF"/>
                </a:solidFill>
                <a:latin typeface="Times New Roman"/>
              </a:rPr>
              <a:pPr algn="ctr">
                <a:lnSpc>
                  <a:spcPct val="100000"/>
                </a:lnSpc>
              </a:pPr>
              <a:t>28</a:t>
            </a:fld>
            <a:endParaRPr lang="en-US" sz="12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7088239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CustomShape 1"/>
          <p:cNvSpPr/>
          <p:nvPr/>
        </p:nvSpPr>
        <p:spPr>
          <a:xfrm>
            <a:off x="360" y="6419913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28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28" name="CustomShape 2"/>
          <p:cNvSpPr/>
          <p:nvPr/>
        </p:nvSpPr>
        <p:spPr>
          <a:xfrm>
            <a:off x="8149680" y="6263640"/>
            <a:ext cx="541800" cy="558000"/>
          </a:xfrm>
          <a:prstGeom prst="rect">
            <a:avLst/>
          </a:prstGeom>
          <a:solidFill>
            <a:srgbClr val="970000"/>
          </a:solidFill>
          <a:ln w="5724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29" name="TextShape 3"/>
          <p:cNvSpPr txBox="1"/>
          <p:nvPr/>
        </p:nvSpPr>
        <p:spPr>
          <a:xfrm>
            <a:off x="8223310" y="6400800"/>
            <a:ext cx="394539" cy="2736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fld id="{B3ECEE66-8A06-4147-AD7C-0007C7E7F7D4}" type="slidenum">
              <a:rPr lang="en-US" sz="1200" b="1" strike="noStrike" spc="-1">
                <a:solidFill>
                  <a:srgbClr val="FFFFFF"/>
                </a:solidFill>
                <a:latin typeface="Times New Roman"/>
              </a:rPr>
              <a:pPr algn="ctr">
                <a:lnSpc>
                  <a:spcPct val="100000"/>
                </a:lnSpc>
              </a:pPr>
              <a:t>29</a:t>
            </a:fld>
            <a:endParaRPr lang="en-US" sz="1200" b="0" strike="noStrike" spc="-1" dirty="0">
              <a:latin typeface="Times New Roman"/>
            </a:endParaRPr>
          </a:p>
        </p:txBody>
      </p:sp>
      <p:grpSp>
        <p:nvGrpSpPr>
          <p:cNvPr id="830" name="Group 4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831" name="Group 5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832" name="Group 6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833" name="CustomShape 7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834" name="CustomShape 8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835" name="CustomShape 9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836" name="CustomShape 10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837" name="Picture 34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838" name="Picture 29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839" name="CustomShape 11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lnSpcReduction="10000"/>
            </a:bodyPr>
            <a:lstStyle/>
            <a:p>
              <a:pPr>
                <a:lnSpc>
                  <a:spcPct val="90000"/>
                </a:lnSpc>
              </a:pPr>
              <a:endParaRPr lang="en-US" sz="3300" b="0" strike="noStrike" spc="-1" dirty="0">
                <a:latin typeface="Arial"/>
              </a:endParaRPr>
            </a:p>
          </p:txBody>
        </p:sp>
      </p:grp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4414DAC9-0035-42BA-9297-C2460C36E345}"/>
              </a:ext>
            </a:extLst>
          </p:cNvPr>
          <p:cNvSpPr txBox="1">
            <a:spLocks/>
          </p:cNvSpPr>
          <p:nvPr/>
        </p:nvSpPr>
        <p:spPr>
          <a:xfrm>
            <a:off x="2612392" y="2601691"/>
            <a:ext cx="3918856" cy="18725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sz="5400" dirty="0">
                <a:latin typeface="+mj-ea"/>
                <a:ea typeface="+mj-ea"/>
                <a:cs typeface="Times New Roman" pitchFamily="18" charset="0"/>
              </a:rPr>
              <a:t>감사합니다</a:t>
            </a:r>
            <a:endParaRPr lang="en-US" altLang="ko-KR" sz="5400" dirty="0">
              <a:latin typeface="+mj-ea"/>
              <a:ea typeface="+mj-ea"/>
              <a:cs typeface="Times New Roman" pitchFamily="18" charset="0"/>
            </a:endParaRPr>
          </a:p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4000" dirty="0">
                <a:latin typeface="+mj-ea"/>
                <a:ea typeface="+mj-ea"/>
                <a:cs typeface="Times New Roman" pitchFamily="18" charset="0"/>
              </a:rPr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33055231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/>
                <a:lstStyle/>
                <a:p>
                  <a:endParaRPr lang="en-US" dirty="0"/>
                </a:p>
              </p:txBody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1. </a:t>
              </a:r>
              <a:r>
                <a:rPr lang="ko-KR" alt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요약</a:t>
              </a:r>
              <a:endParaRPr lang="en-US" sz="3600" spc="-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D3C938-8766-4984-BFD1-E48A2ABC2C0D}"/>
              </a:ext>
            </a:extLst>
          </p:cNvPr>
          <p:cNvSpPr txBox="1"/>
          <p:nvPr/>
        </p:nvSpPr>
        <p:spPr>
          <a:xfrm>
            <a:off x="654120" y="2444640"/>
            <a:ext cx="806929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/>
              <a:t>미분 가능 아키텍처 검색</a:t>
            </a:r>
            <a:r>
              <a:rPr lang="en-US" altLang="ko-KR" sz="2400" dirty="0"/>
              <a:t>(DARTS)</a:t>
            </a:r>
            <a:r>
              <a:rPr lang="ko-KR" altLang="en-US" sz="2400" dirty="0"/>
              <a:t>가 가진 불일치 문제를 완화</a:t>
            </a:r>
            <a:endParaRPr lang="en-US" altLang="ko-KR" sz="2400" dirty="0"/>
          </a:p>
          <a:p>
            <a:endParaRPr lang="en-US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/>
              <a:t>아키텍처 검색시에 탐색할 양을 조절가능한 파라미터 추가</a:t>
            </a:r>
            <a:endParaRPr lang="en-US" altLang="ko-KR" sz="2400" dirty="0"/>
          </a:p>
          <a:p>
            <a:endParaRPr lang="en-US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/>
              <a:t>CIFAR-10</a:t>
            </a:r>
            <a:r>
              <a:rPr lang="ko-KR" altLang="en-US" sz="2400" dirty="0"/>
              <a:t> 데이터 세트에서 테스트 정확도 </a:t>
            </a:r>
            <a:r>
              <a:rPr lang="en-US" altLang="ko-KR" sz="2400" dirty="0"/>
              <a:t>97.37%</a:t>
            </a:r>
            <a:r>
              <a:rPr lang="ko-KR" altLang="en-US" sz="2400" dirty="0"/>
              <a:t>를 기록하여 기존의 </a:t>
            </a:r>
            <a:r>
              <a:rPr lang="en-US" altLang="ko-KR" sz="2400" dirty="0"/>
              <a:t>DARTS </a:t>
            </a:r>
            <a:r>
              <a:rPr lang="ko-KR" altLang="en-US" sz="2400" dirty="0"/>
              <a:t>알고리즘 보다 </a:t>
            </a:r>
            <a:r>
              <a:rPr lang="en-US" altLang="ko-KR" sz="2400" dirty="0"/>
              <a:t>0.13%p </a:t>
            </a:r>
            <a:r>
              <a:rPr lang="ko-KR" altLang="en-US" sz="2400" dirty="0"/>
              <a:t>높은 정확도</a:t>
            </a:r>
            <a:endParaRPr lang="en-US" altLang="ko-KR" dirty="0"/>
          </a:p>
        </p:txBody>
      </p:sp>
      <p:sp>
        <p:nvSpPr>
          <p:cNvPr id="17" name="CustomShape 2">
            <a:extLst>
              <a:ext uri="{FF2B5EF4-FFF2-40B4-BE49-F238E27FC236}">
                <a16:creationId xmlns:a16="http://schemas.microsoft.com/office/drawing/2014/main" id="{8A155FF4-8118-47D3-A415-99A7C76D7390}"/>
              </a:ext>
            </a:extLst>
          </p:cNvPr>
          <p:cNvSpPr/>
          <p:nvPr/>
        </p:nvSpPr>
        <p:spPr>
          <a:xfrm>
            <a:off x="8418894" y="6258600"/>
            <a:ext cx="541800" cy="558000"/>
          </a:xfrm>
          <a:prstGeom prst="rect">
            <a:avLst/>
          </a:prstGeom>
          <a:solidFill>
            <a:srgbClr val="970000"/>
          </a:solidFill>
          <a:ln w="5724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" name="TextShape 3">
            <a:extLst>
              <a:ext uri="{FF2B5EF4-FFF2-40B4-BE49-F238E27FC236}">
                <a16:creationId xmlns:a16="http://schemas.microsoft.com/office/drawing/2014/main" id="{0CD042B5-A93D-4D0B-AE24-1CFD1E3B3BFA}"/>
              </a:ext>
            </a:extLst>
          </p:cNvPr>
          <p:cNvSpPr txBox="1"/>
          <p:nvPr/>
        </p:nvSpPr>
        <p:spPr>
          <a:xfrm>
            <a:off x="8492524" y="6395760"/>
            <a:ext cx="394539" cy="2736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fld id="{B3ECEE66-8A06-4147-AD7C-0007C7E7F7D4}" type="slidenum">
              <a:rPr lang="en-US" sz="1200" b="1" strike="noStrike" spc="-1">
                <a:solidFill>
                  <a:srgbClr val="FFFFFF"/>
                </a:solidFill>
                <a:latin typeface="Times New Roman"/>
              </a:rPr>
              <a:pPr algn="ctr">
                <a:lnSpc>
                  <a:spcPct val="100000"/>
                </a:lnSpc>
              </a:pPr>
              <a:t>3</a:t>
            </a:fld>
            <a:endParaRPr lang="en-US" sz="1200" b="0" strike="noStrike" spc="-1" dirty="0">
              <a:latin typeface="Times New Roman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6B53ED-E0D7-4373-B338-54C324F08559}"/>
              </a:ext>
            </a:extLst>
          </p:cNvPr>
          <p:cNvSpPr txBox="1"/>
          <p:nvPr/>
        </p:nvSpPr>
        <p:spPr>
          <a:xfrm>
            <a:off x="569880" y="1320916"/>
            <a:ext cx="50686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/>
              <a:t>본 연구가 기여한 내용</a:t>
            </a:r>
            <a:endParaRPr lang="en-US" altLang="ko-KR" sz="3600" b="1" dirty="0"/>
          </a:p>
        </p:txBody>
      </p:sp>
    </p:spTree>
    <p:extLst>
      <p:ext uri="{BB962C8B-B14F-4D97-AF65-F5344CB8AC3E}">
        <p14:creationId xmlns:p14="http://schemas.microsoft.com/office/powerpoint/2010/main" val="28527334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2. </a:t>
              </a:r>
              <a:r>
                <a:rPr lang="ko-KR" alt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자동화된 머신 러닝 </a:t>
              </a:r>
              <a:r>
                <a:rPr lang="en-US" altLang="ko-KR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</a:t>
              </a:r>
              <a:r>
                <a:rPr lang="en-US" sz="3600" spc="-1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AutoML</a:t>
              </a:r>
              <a:r>
                <a:rPr 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) (1/4)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94838F0-DAE2-4DD3-92A2-31FF42866560}"/>
              </a:ext>
            </a:extLst>
          </p:cNvPr>
          <p:cNvSpPr txBox="1"/>
          <p:nvPr/>
        </p:nvSpPr>
        <p:spPr>
          <a:xfrm>
            <a:off x="569880" y="5004566"/>
            <a:ext cx="820836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머신 러닝 알고리즘을 개발할 시에 반복되는 작업을 자동화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데이터 </a:t>
            </a:r>
            <a:r>
              <a:rPr lang="ko-KR" altLang="en-US" dirty="0" err="1"/>
              <a:t>전처리</a:t>
            </a:r>
            <a:r>
              <a:rPr lang="en-US" altLang="ko-KR" dirty="0"/>
              <a:t>, </a:t>
            </a:r>
            <a:r>
              <a:rPr lang="ko-KR" altLang="en-US" dirty="0"/>
              <a:t>특징 추출</a:t>
            </a:r>
            <a:r>
              <a:rPr lang="en-US" altLang="ko-KR" dirty="0"/>
              <a:t>, </a:t>
            </a:r>
            <a:r>
              <a:rPr lang="ko-KR" altLang="en-US" dirty="0"/>
              <a:t>모델 생성</a:t>
            </a:r>
            <a:r>
              <a:rPr lang="en-US" altLang="ko-KR" dirty="0"/>
              <a:t>, </a:t>
            </a:r>
            <a:r>
              <a:rPr lang="ko-KR" altLang="en-US" dirty="0"/>
              <a:t>미세 조정</a:t>
            </a:r>
            <a:r>
              <a:rPr lang="en-US" altLang="ko-KR" dirty="0"/>
              <a:t>(fine-tuning),</a:t>
            </a:r>
            <a:r>
              <a:rPr lang="ko-KR" altLang="en-US" dirty="0"/>
              <a:t> 모델 배포 등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모델 설계 작업의 효율성 개선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모델 개발 비용 절감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모델 개발 시간 최소화</a:t>
            </a:r>
            <a:endParaRPr lang="en-US" altLang="ko-KR" dirty="0"/>
          </a:p>
        </p:txBody>
      </p:sp>
      <p:sp>
        <p:nvSpPr>
          <p:cNvPr id="21" name="CustomShape 2">
            <a:extLst>
              <a:ext uri="{FF2B5EF4-FFF2-40B4-BE49-F238E27FC236}">
                <a16:creationId xmlns:a16="http://schemas.microsoft.com/office/drawing/2014/main" id="{4B28E6C4-ABB5-4D89-993A-7105B87BBADE}"/>
              </a:ext>
            </a:extLst>
          </p:cNvPr>
          <p:cNvSpPr/>
          <p:nvPr/>
        </p:nvSpPr>
        <p:spPr>
          <a:xfrm>
            <a:off x="8418894" y="6258600"/>
            <a:ext cx="541800" cy="558000"/>
          </a:xfrm>
          <a:prstGeom prst="rect">
            <a:avLst/>
          </a:prstGeom>
          <a:solidFill>
            <a:srgbClr val="970000"/>
          </a:solidFill>
          <a:ln w="5724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" name="TextShape 3">
            <a:extLst>
              <a:ext uri="{FF2B5EF4-FFF2-40B4-BE49-F238E27FC236}">
                <a16:creationId xmlns:a16="http://schemas.microsoft.com/office/drawing/2014/main" id="{268030A3-F15C-45F8-9599-DEFB07619C14}"/>
              </a:ext>
            </a:extLst>
          </p:cNvPr>
          <p:cNvSpPr txBox="1"/>
          <p:nvPr/>
        </p:nvSpPr>
        <p:spPr>
          <a:xfrm>
            <a:off x="8492524" y="6395760"/>
            <a:ext cx="394539" cy="2736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fld id="{B3ECEE66-8A06-4147-AD7C-0007C7E7F7D4}" type="slidenum">
              <a:rPr lang="en-US" sz="1200" b="1" strike="noStrike" spc="-1">
                <a:solidFill>
                  <a:srgbClr val="FFFFFF"/>
                </a:solidFill>
                <a:latin typeface="Times New Roman"/>
              </a:rPr>
              <a:pPr algn="ctr">
                <a:lnSpc>
                  <a:spcPct val="100000"/>
                </a:lnSpc>
              </a:pPr>
              <a:t>4</a:t>
            </a:fld>
            <a:endParaRPr lang="en-US" sz="1200" b="0" strike="noStrike" spc="-1" dirty="0">
              <a:latin typeface="Times New Roman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F4D09AE-7DB3-4635-9ED3-3466AEF87D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49" y="928316"/>
            <a:ext cx="9006711" cy="3929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1497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2. </a:t>
              </a:r>
              <a:r>
                <a:rPr lang="ko-KR" alt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자동화된 머신 러닝 </a:t>
              </a:r>
              <a:r>
                <a:rPr lang="en-US" altLang="ko-KR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</a:t>
              </a:r>
              <a:r>
                <a:rPr lang="en-US" sz="3600" spc="-1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AutoML</a:t>
              </a:r>
              <a:r>
                <a:rPr 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) (2/4)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67820" y="944880"/>
            <a:ext cx="82083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HPO : </a:t>
            </a:r>
            <a:r>
              <a:rPr lang="en-US" altLang="ko-KR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Hyperparameter</a:t>
            </a:r>
            <a:r>
              <a:rPr lang="en-US" altLang="ko-KR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Optimization</a:t>
            </a:r>
            <a:endParaRPr lang="ko-KR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CustomShape 2">
            <a:extLst>
              <a:ext uri="{FF2B5EF4-FFF2-40B4-BE49-F238E27FC236}">
                <a16:creationId xmlns:a16="http://schemas.microsoft.com/office/drawing/2014/main" id="{045B7E7C-90C6-4234-B462-57C22F0F857D}"/>
              </a:ext>
            </a:extLst>
          </p:cNvPr>
          <p:cNvSpPr/>
          <p:nvPr/>
        </p:nvSpPr>
        <p:spPr>
          <a:xfrm>
            <a:off x="8418894" y="6258600"/>
            <a:ext cx="541800" cy="558000"/>
          </a:xfrm>
          <a:prstGeom prst="rect">
            <a:avLst/>
          </a:prstGeom>
          <a:solidFill>
            <a:srgbClr val="970000"/>
          </a:solidFill>
          <a:ln w="5724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" name="TextShape 3">
            <a:extLst>
              <a:ext uri="{FF2B5EF4-FFF2-40B4-BE49-F238E27FC236}">
                <a16:creationId xmlns:a16="http://schemas.microsoft.com/office/drawing/2014/main" id="{A16DC18B-6DF1-4944-B9A4-52AB13D18DE7}"/>
              </a:ext>
            </a:extLst>
          </p:cNvPr>
          <p:cNvSpPr txBox="1"/>
          <p:nvPr/>
        </p:nvSpPr>
        <p:spPr>
          <a:xfrm>
            <a:off x="8492524" y="6395760"/>
            <a:ext cx="394539" cy="2736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fld id="{B3ECEE66-8A06-4147-AD7C-0007C7E7F7D4}" type="slidenum">
              <a:rPr lang="en-US" sz="1200" b="1" strike="noStrike" spc="-1">
                <a:solidFill>
                  <a:srgbClr val="FFFFFF"/>
                </a:solidFill>
                <a:latin typeface="Times New Roman"/>
              </a:rPr>
              <a:pPr algn="ctr">
                <a:lnSpc>
                  <a:spcPct val="100000"/>
                </a:lnSpc>
              </a:pPr>
              <a:t>5</a:t>
            </a:fld>
            <a:endParaRPr lang="en-US" sz="1200" b="0" strike="noStrike" spc="-1" dirty="0">
              <a:latin typeface="Times New Roman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6348E3A4-5976-4BB3-8760-B9219D0B05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5754" y="2045178"/>
            <a:ext cx="6484349" cy="4248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4505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2. </a:t>
              </a:r>
              <a:r>
                <a:rPr lang="ko-KR" alt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자동화된 머신 러닝 </a:t>
              </a:r>
              <a:r>
                <a:rPr lang="en-US" altLang="ko-KR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</a:t>
              </a:r>
              <a:r>
                <a:rPr lang="en-US" sz="3600" spc="-1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AutoML</a:t>
              </a:r>
              <a:r>
                <a:rPr 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) (3/4)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67640" y="1200342"/>
            <a:ext cx="82083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NAS : Neural Architecture Search</a:t>
            </a:r>
            <a:endParaRPr lang="ko-KR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B8B6C719-B6FC-48D2-9E14-E712E15919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880" y="2378718"/>
            <a:ext cx="7980642" cy="140494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943A654-EE7A-4844-BE37-0308BDAFC13C}"/>
              </a:ext>
            </a:extLst>
          </p:cNvPr>
          <p:cNvSpPr txBox="1"/>
          <p:nvPr/>
        </p:nvSpPr>
        <p:spPr>
          <a:xfrm>
            <a:off x="1660468" y="4379607"/>
            <a:ext cx="582270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검색 공간을 설정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자신만의 검색 전략을 통해 모델 아키텍처 생성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해당 모델 아키텍처의 성능 평가 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성능 평가를 통해 검색 전략을 업데이트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결과 아키텍처의 실제 테스트</a:t>
            </a:r>
            <a:endParaRPr lang="en-US" altLang="ko-KR" dirty="0"/>
          </a:p>
        </p:txBody>
      </p:sp>
      <p:sp>
        <p:nvSpPr>
          <p:cNvPr id="20" name="CustomShape 2">
            <a:extLst>
              <a:ext uri="{FF2B5EF4-FFF2-40B4-BE49-F238E27FC236}">
                <a16:creationId xmlns:a16="http://schemas.microsoft.com/office/drawing/2014/main" id="{27B1AA8C-7838-4DC6-84B7-3B13B03CDC3F}"/>
              </a:ext>
            </a:extLst>
          </p:cNvPr>
          <p:cNvSpPr/>
          <p:nvPr/>
        </p:nvSpPr>
        <p:spPr>
          <a:xfrm>
            <a:off x="8418894" y="6258600"/>
            <a:ext cx="541800" cy="558000"/>
          </a:xfrm>
          <a:prstGeom prst="rect">
            <a:avLst/>
          </a:prstGeom>
          <a:solidFill>
            <a:srgbClr val="970000"/>
          </a:solidFill>
          <a:ln w="5724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" name="TextShape 3">
            <a:extLst>
              <a:ext uri="{FF2B5EF4-FFF2-40B4-BE49-F238E27FC236}">
                <a16:creationId xmlns:a16="http://schemas.microsoft.com/office/drawing/2014/main" id="{08F8754D-1B61-4E4F-90D1-69EF933477EF}"/>
              </a:ext>
            </a:extLst>
          </p:cNvPr>
          <p:cNvSpPr txBox="1"/>
          <p:nvPr/>
        </p:nvSpPr>
        <p:spPr>
          <a:xfrm>
            <a:off x="8492524" y="6395760"/>
            <a:ext cx="394539" cy="2736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fld id="{B3ECEE66-8A06-4147-AD7C-0007C7E7F7D4}" type="slidenum">
              <a:rPr lang="en-US" sz="1200" b="1" strike="noStrike" spc="-1">
                <a:solidFill>
                  <a:srgbClr val="FFFFFF"/>
                </a:solidFill>
                <a:latin typeface="Times New Roman"/>
              </a:rPr>
              <a:pPr algn="ctr">
                <a:lnSpc>
                  <a:spcPct val="100000"/>
                </a:lnSpc>
              </a:pPr>
              <a:t>6</a:t>
            </a:fld>
            <a:endParaRPr lang="en-US" sz="12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2684698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2. </a:t>
              </a:r>
              <a:r>
                <a:rPr lang="ko-KR" alt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자동화된 머신 러닝 </a:t>
              </a:r>
              <a:r>
                <a:rPr lang="en-US" altLang="ko-KR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</a:t>
              </a:r>
              <a:r>
                <a:rPr lang="en-US" sz="3600" spc="-1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AutoML</a:t>
              </a:r>
              <a:r>
                <a:rPr 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) (4/4)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4B48BDE-E7E5-4959-8247-00DBA35A6556}"/>
              </a:ext>
            </a:extLst>
          </p:cNvPr>
          <p:cNvGrpSpPr/>
          <p:nvPr/>
        </p:nvGrpSpPr>
        <p:grpSpPr>
          <a:xfrm>
            <a:off x="0" y="2139503"/>
            <a:ext cx="9086580" cy="3910061"/>
            <a:chOff x="-156635" y="2267663"/>
            <a:chExt cx="9243035" cy="3910061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0D686F99-E17D-488C-9440-464889522DB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90682" y="2873071"/>
              <a:ext cx="3294696" cy="1646573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2837D19C-5659-42A8-A754-1920B255E43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90682" y="4705782"/>
              <a:ext cx="3595261" cy="1471942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36E866A-AEB5-49A8-9761-5E36F9444F17}"/>
                </a:ext>
              </a:extLst>
            </p:cNvPr>
            <p:cNvSpPr txBox="1"/>
            <p:nvPr/>
          </p:nvSpPr>
          <p:spPr>
            <a:xfrm>
              <a:off x="-156635" y="2267663"/>
              <a:ext cx="29622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검색 공간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E3B05CD-7379-47C1-8BF2-03D56A396F0B}"/>
                </a:ext>
              </a:extLst>
            </p:cNvPr>
            <p:cNvSpPr txBox="1"/>
            <p:nvPr/>
          </p:nvSpPr>
          <p:spPr>
            <a:xfrm>
              <a:off x="3090681" y="2295378"/>
              <a:ext cx="29622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모델 아키텍처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0B476C2-8978-4B1B-8476-CFC46F574EAD}"/>
                </a:ext>
              </a:extLst>
            </p:cNvPr>
            <p:cNvSpPr txBox="1"/>
            <p:nvPr/>
          </p:nvSpPr>
          <p:spPr>
            <a:xfrm>
              <a:off x="6124125" y="2293163"/>
              <a:ext cx="29622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성능 평가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757260E-626C-487F-95BF-AABF5A4536D7}"/>
                </a:ext>
              </a:extLst>
            </p:cNvPr>
            <p:cNvSpPr txBox="1"/>
            <p:nvPr/>
          </p:nvSpPr>
          <p:spPr>
            <a:xfrm>
              <a:off x="6124125" y="3511691"/>
              <a:ext cx="29622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96.85%</a:t>
              </a:r>
              <a:endPara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6FA81BF-AD01-44E5-81EE-B5225B0494B8}"/>
                </a:ext>
              </a:extLst>
            </p:cNvPr>
            <p:cNvSpPr txBox="1"/>
            <p:nvPr/>
          </p:nvSpPr>
          <p:spPr>
            <a:xfrm>
              <a:off x="6124125" y="5254588"/>
              <a:ext cx="29622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96.63%</a:t>
              </a:r>
              <a:endPara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BE0C8450-4C44-4A8F-9735-83A0040CE085}"/>
              </a:ext>
            </a:extLst>
          </p:cNvPr>
          <p:cNvSpPr txBox="1"/>
          <p:nvPr/>
        </p:nvSpPr>
        <p:spPr>
          <a:xfrm>
            <a:off x="569880" y="1013978"/>
            <a:ext cx="77263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Example: </a:t>
            </a:r>
            <a:r>
              <a:rPr lang="ko-KR" altLang="en-US" sz="2800" b="1" dirty="0"/>
              <a:t>신경망 아키텍처 검색 과정</a:t>
            </a:r>
          </a:p>
        </p:txBody>
      </p:sp>
      <p:sp>
        <p:nvSpPr>
          <p:cNvPr id="26" name="CustomShape 2">
            <a:extLst>
              <a:ext uri="{FF2B5EF4-FFF2-40B4-BE49-F238E27FC236}">
                <a16:creationId xmlns:a16="http://schemas.microsoft.com/office/drawing/2014/main" id="{895DDC0E-DA7C-4B45-A393-3AE6E7D429CE}"/>
              </a:ext>
            </a:extLst>
          </p:cNvPr>
          <p:cNvSpPr/>
          <p:nvPr/>
        </p:nvSpPr>
        <p:spPr>
          <a:xfrm>
            <a:off x="8418894" y="6258600"/>
            <a:ext cx="541800" cy="558000"/>
          </a:xfrm>
          <a:prstGeom prst="rect">
            <a:avLst/>
          </a:prstGeom>
          <a:solidFill>
            <a:srgbClr val="970000"/>
          </a:solidFill>
          <a:ln w="5724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" name="TextShape 3">
            <a:extLst>
              <a:ext uri="{FF2B5EF4-FFF2-40B4-BE49-F238E27FC236}">
                <a16:creationId xmlns:a16="http://schemas.microsoft.com/office/drawing/2014/main" id="{9F06B823-C045-4999-B027-88AB8D21FF07}"/>
              </a:ext>
            </a:extLst>
          </p:cNvPr>
          <p:cNvSpPr txBox="1"/>
          <p:nvPr/>
        </p:nvSpPr>
        <p:spPr>
          <a:xfrm>
            <a:off x="8492524" y="6395760"/>
            <a:ext cx="394539" cy="2736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fld id="{B3ECEE66-8A06-4147-AD7C-0007C7E7F7D4}" type="slidenum">
              <a:rPr lang="en-US" sz="1200" b="1" strike="noStrike" spc="-1">
                <a:solidFill>
                  <a:srgbClr val="FFFFFF"/>
                </a:solidFill>
                <a:latin typeface="Times New Roman"/>
              </a:rPr>
              <a:pPr algn="ctr">
                <a:lnSpc>
                  <a:spcPct val="100000"/>
                </a:lnSpc>
              </a:pPr>
              <a:t>7</a:t>
            </a:fld>
            <a:endParaRPr lang="en-US" sz="1200" b="0" strike="noStrike" spc="-1" dirty="0">
              <a:latin typeface="Times New Roman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320EA86-B8EC-4969-9CBD-9DCC9A3A2D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3859" y="3111141"/>
            <a:ext cx="2348676" cy="2943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6330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/>
                <a:lstStyle/>
                <a:p>
                  <a:endParaRPr lang="ko-KR" altLang="en-US" dirty="0"/>
                </a:p>
              </p:txBody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3. </a:t>
              </a:r>
              <a:r>
                <a:rPr lang="ko-KR" alt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미분가능 아키텍처 검색</a:t>
              </a:r>
              <a:r>
                <a:rPr lang="en-US" altLang="ko-KR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(DARTS) (1/8)</a:t>
              </a:r>
              <a:endParaRPr lang="en-US" sz="3600" spc="-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17281FD-D73F-4B35-9365-D72BA5142F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005" y="967170"/>
            <a:ext cx="8077629" cy="380071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F4FA33D-4B68-4E73-ACCB-628E4DD7FE51}"/>
              </a:ext>
            </a:extLst>
          </p:cNvPr>
          <p:cNvSpPr txBox="1"/>
          <p:nvPr/>
        </p:nvSpPr>
        <p:spPr>
          <a:xfrm>
            <a:off x="1014231" y="5153298"/>
            <a:ext cx="71151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NAS</a:t>
            </a:r>
            <a:r>
              <a:rPr lang="ko-KR" altLang="en-US" dirty="0"/>
              <a:t>를 유향 </a:t>
            </a:r>
            <a:r>
              <a:rPr lang="ko-KR" altLang="en-US" dirty="0" err="1"/>
              <a:t>비순환</a:t>
            </a:r>
            <a:r>
              <a:rPr lang="ko-KR" altLang="en-US" dirty="0"/>
              <a:t> 그래프 </a:t>
            </a:r>
            <a:r>
              <a:rPr lang="en-US" altLang="ko-KR" dirty="0"/>
              <a:t>(DAG; Directed Acyclic Graph)</a:t>
            </a:r>
            <a:r>
              <a:rPr lang="ko-KR" altLang="en-US" dirty="0"/>
              <a:t>로 표현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노드는 입출력</a:t>
            </a:r>
            <a:r>
              <a:rPr lang="en-US" altLang="ko-KR" dirty="0"/>
              <a:t>, </a:t>
            </a:r>
            <a:r>
              <a:rPr lang="ko-KR" altLang="en-US" dirty="0"/>
              <a:t>간선은 연산자를 의미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검색은 </a:t>
            </a:r>
            <a:r>
              <a:rPr lang="en-US" altLang="ko-KR" dirty="0"/>
              <a:t>(a) </a:t>
            </a:r>
            <a:r>
              <a:rPr lang="ko-KR" altLang="en-US" dirty="0"/>
              <a:t>에서</a:t>
            </a:r>
            <a:r>
              <a:rPr lang="en-US" altLang="ko-KR" dirty="0"/>
              <a:t> </a:t>
            </a:r>
            <a:r>
              <a:rPr lang="ko-KR" altLang="en-US" dirty="0"/>
              <a:t>시작하여 </a:t>
            </a:r>
            <a:r>
              <a:rPr lang="en-US" altLang="ko-KR" dirty="0"/>
              <a:t>(d) </a:t>
            </a:r>
            <a:r>
              <a:rPr lang="ko-KR" altLang="en-US" dirty="0"/>
              <a:t>에서 종료됨</a:t>
            </a:r>
            <a:endParaRPr lang="en-US" altLang="ko-KR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EEC2C63-92B9-465C-91B0-82AAE99F9049}"/>
              </a:ext>
            </a:extLst>
          </p:cNvPr>
          <p:cNvSpPr txBox="1"/>
          <p:nvPr/>
        </p:nvSpPr>
        <p:spPr>
          <a:xfrm>
            <a:off x="57240" y="6600036"/>
            <a:ext cx="90295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sz="1200" i="0" dirty="0">
                <a:solidFill>
                  <a:schemeClr val="bg1"/>
                </a:solidFill>
                <a:effectLst/>
                <a:latin typeface="Lucida Grande"/>
              </a:rPr>
              <a:t>출처</a:t>
            </a:r>
            <a:r>
              <a:rPr lang="en-US" altLang="ko-KR" sz="1200" i="0" dirty="0">
                <a:solidFill>
                  <a:schemeClr val="bg1"/>
                </a:solidFill>
                <a:effectLst/>
                <a:latin typeface="Lucida Grande"/>
              </a:rPr>
              <a:t>: </a:t>
            </a:r>
            <a:r>
              <a:rPr lang="en-US" sz="1200" i="0" dirty="0">
                <a:solidFill>
                  <a:schemeClr val="bg1"/>
                </a:solidFill>
                <a:effectLst/>
                <a:latin typeface="Lucida Grande"/>
              </a:rPr>
              <a:t>DARTS: Differentiable Architecture Search</a:t>
            </a:r>
          </a:p>
        </p:txBody>
      </p:sp>
      <p:sp>
        <p:nvSpPr>
          <p:cNvPr id="19" name="CustomShape 2">
            <a:extLst>
              <a:ext uri="{FF2B5EF4-FFF2-40B4-BE49-F238E27FC236}">
                <a16:creationId xmlns:a16="http://schemas.microsoft.com/office/drawing/2014/main" id="{4CA0A80D-F2DA-45A8-8330-3AF3A8B785FA}"/>
              </a:ext>
            </a:extLst>
          </p:cNvPr>
          <p:cNvSpPr/>
          <p:nvPr/>
        </p:nvSpPr>
        <p:spPr>
          <a:xfrm>
            <a:off x="8418894" y="6258600"/>
            <a:ext cx="541800" cy="558000"/>
          </a:xfrm>
          <a:prstGeom prst="rect">
            <a:avLst/>
          </a:prstGeom>
          <a:solidFill>
            <a:srgbClr val="970000"/>
          </a:solidFill>
          <a:ln w="5724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" name="TextShape 3">
            <a:extLst>
              <a:ext uri="{FF2B5EF4-FFF2-40B4-BE49-F238E27FC236}">
                <a16:creationId xmlns:a16="http://schemas.microsoft.com/office/drawing/2014/main" id="{5C55BE78-0179-4148-B811-3BC6709BEED1}"/>
              </a:ext>
            </a:extLst>
          </p:cNvPr>
          <p:cNvSpPr txBox="1"/>
          <p:nvPr/>
        </p:nvSpPr>
        <p:spPr>
          <a:xfrm>
            <a:off x="8492524" y="6395760"/>
            <a:ext cx="394539" cy="2736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fld id="{B3ECEE66-8A06-4147-AD7C-0007C7E7F7D4}" type="slidenum">
              <a:rPr lang="en-US" sz="1200" b="1" strike="noStrike" spc="-1">
                <a:solidFill>
                  <a:srgbClr val="FFFFFF"/>
                </a:solidFill>
                <a:latin typeface="Times New Roman"/>
              </a:rPr>
              <a:pPr algn="ctr">
                <a:lnSpc>
                  <a:spcPct val="100000"/>
                </a:lnSpc>
              </a:pPr>
              <a:t>8</a:t>
            </a:fld>
            <a:endParaRPr lang="en-US" sz="12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0456843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/>
                <a:lstStyle/>
                <a:p>
                  <a:endParaRPr lang="ko-KR" altLang="en-US" dirty="0"/>
                </a:p>
              </p:txBody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3. </a:t>
              </a:r>
              <a:r>
                <a:rPr lang="ko-KR" alt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미분가능 아키텍처 검색</a:t>
              </a:r>
              <a:r>
                <a:rPr lang="en-US" altLang="ko-KR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(DARTS) (2/8)</a:t>
              </a:r>
              <a:endParaRPr lang="en-US" sz="3600" spc="-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0A87A5E-4BF1-44C7-8773-D28E3FEA9A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6395" y="2041639"/>
            <a:ext cx="8564170" cy="193384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39247D0-FAE5-43BC-8F0A-1ECC0DC21D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4120" y="4018828"/>
            <a:ext cx="270599" cy="437371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31B9B7F6-0BAB-4BA8-8F69-10E169D8D71D}"/>
              </a:ext>
            </a:extLst>
          </p:cNvPr>
          <p:cNvSpPr txBox="1"/>
          <p:nvPr/>
        </p:nvSpPr>
        <p:spPr>
          <a:xfrm>
            <a:off x="915193" y="3975484"/>
            <a:ext cx="73429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times new"/>
              </a:rPr>
              <a:t>: </a:t>
            </a:r>
            <a:r>
              <a:rPr lang="ko-KR" altLang="en-US" sz="2400" dirty="0">
                <a:latin typeface="times new"/>
              </a:rPr>
              <a:t>내부 파라미터 </a:t>
            </a:r>
            <a:r>
              <a:rPr lang="ko-KR" altLang="en-US" sz="2400" dirty="0" err="1">
                <a:latin typeface="times new"/>
              </a:rPr>
              <a:t>학습률</a:t>
            </a:r>
            <a:r>
              <a:rPr lang="ko-KR" altLang="en-US" sz="2400" dirty="0">
                <a:latin typeface="times new"/>
              </a:rPr>
              <a:t> </a:t>
            </a:r>
            <a:r>
              <a:rPr lang="en-US" altLang="ko-KR" sz="2400" dirty="0">
                <a:latin typeface="times new"/>
              </a:rPr>
              <a:t>(0</a:t>
            </a:r>
            <a:r>
              <a:rPr lang="ko-KR" altLang="en-US" sz="2400" dirty="0">
                <a:latin typeface="times new"/>
              </a:rPr>
              <a:t>이면 </a:t>
            </a:r>
            <a:r>
              <a:rPr lang="en-US" altLang="ko-KR" sz="2400" dirty="0">
                <a:latin typeface="times new"/>
              </a:rPr>
              <a:t>1</a:t>
            </a:r>
            <a:r>
              <a:rPr lang="ko-KR" altLang="en-US" sz="2400" dirty="0">
                <a:latin typeface="times new"/>
              </a:rPr>
              <a:t>차 근사를 수행</a:t>
            </a:r>
            <a:r>
              <a:rPr lang="en-US" altLang="ko-KR" sz="2400" dirty="0">
                <a:latin typeface="times new"/>
              </a:rPr>
              <a:t>)</a:t>
            </a:r>
            <a:endParaRPr lang="ko-KR" altLang="en-US" sz="2400" dirty="0">
              <a:latin typeface="times new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A0D6C06-D367-808C-2D5B-AC5E95D55FDF}"/>
              </a:ext>
            </a:extLst>
          </p:cNvPr>
          <p:cNvSpPr txBox="1"/>
          <p:nvPr/>
        </p:nvSpPr>
        <p:spPr>
          <a:xfrm>
            <a:off x="1448973" y="1045618"/>
            <a:ext cx="62456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latin typeface="times new"/>
              </a:rPr>
              <a:t>DARTS</a:t>
            </a:r>
            <a:r>
              <a:rPr lang="ko-KR" altLang="en-US" sz="3200" b="1" dirty="0">
                <a:latin typeface="times new"/>
              </a:rPr>
              <a:t>의 검색 알고리즘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B7F1B92-5666-41F6-AA41-6D15E08984E8}"/>
              </a:ext>
            </a:extLst>
          </p:cNvPr>
          <p:cNvSpPr txBox="1"/>
          <p:nvPr/>
        </p:nvSpPr>
        <p:spPr>
          <a:xfrm>
            <a:off x="569880" y="4867446"/>
            <a:ext cx="8077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ko-KR" altLang="en-US" dirty="0"/>
              <a:t>혼합 간선</a:t>
            </a:r>
            <a:r>
              <a:rPr lang="en-US" altLang="ko-KR" dirty="0"/>
              <a:t>(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Mixed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Operation</a:t>
            </a:r>
            <a:r>
              <a:rPr lang="en-US" altLang="ko-KR" dirty="0"/>
              <a:t>)</a:t>
            </a:r>
            <a:r>
              <a:rPr lang="ko-KR" altLang="en-US" dirty="0"/>
              <a:t>을 만든다</a:t>
            </a:r>
            <a:r>
              <a:rPr lang="en-US" altLang="ko-KR" dirty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ko-KR" altLang="en-US" dirty="0"/>
              <a:t>내</a:t>
            </a:r>
            <a:r>
              <a:rPr lang="en-US" altLang="ko-KR" dirty="0"/>
              <a:t>·</a:t>
            </a:r>
            <a:r>
              <a:rPr lang="ko-KR" altLang="en-US" dirty="0"/>
              <a:t>외부 파라미터를 학습시킨다</a:t>
            </a:r>
            <a:r>
              <a:rPr lang="en-US" altLang="ko-KR" dirty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ko-KR" altLang="en-US" dirty="0"/>
              <a:t>학습된 아키텍처 파라미터</a:t>
            </a:r>
            <a:r>
              <a:rPr lang="en-US" altLang="ko-KR" dirty="0"/>
              <a:t>(</a:t>
            </a:r>
            <a:r>
              <a:rPr lang="ko-KR" altLang="en-US" dirty="0"/>
              <a:t>외부 파라미터</a:t>
            </a:r>
            <a:r>
              <a:rPr lang="en-US" altLang="ko-KR" dirty="0"/>
              <a:t>)</a:t>
            </a:r>
            <a:r>
              <a:rPr lang="ko-KR" altLang="en-US" dirty="0"/>
              <a:t>로 아키텍처를 생성한다</a:t>
            </a:r>
            <a:r>
              <a:rPr lang="en-US" altLang="ko-KR" dirty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ko-KR" altLang="en-US" dirty="0"/>
              <a:t>생성된 아키텍처로 내부 파라미터를 초기화 시키고 </a:t>
            </a:r>
            <a:r>
              <a:rPr lang="ko-KR" altLang="en-US" dirty="0" err="1"/>
              <a:t>재학습한다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6D9A358-11AB-42E4-ABC8-26B253041E4F}"/>
              </a:ext>
            </a:extLst>
          </p:cNvPr>
          <p:cNvSpPr txBox="1"/>
          <p:nvPr/>
        </p:nvSpPr>
        <p:spPr>
          <a:xfrm>
            <a:off x="57240" y="6600036"/>
            <a:ext cx="90295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sz="1200" i="0" dirty="0">
                <a:solidFill>
                  <a:schemeClr val="bg1"/>
                </a:solidFill>
                <a:effectLst/>
                <a:latin typeface="Lucida Grande"/>
              </a:rPr>
              <a:t>출처</a:t>
            </a:r>
            <a:r>
              <a:rPr lang="en-US" altLang="ko-KR" sz="1200" i="0" dirty="0">
                <a:solidFill>
                  <a:schemeClr val="bg1"/>
                </a:solidFill>
                <a:effectLst/>
                <a:latin typeface="Lucida Grande"/>
              </a:rPr>
              <a:t>: </a:t>
            </a:r>
            <a:r>
              <a:rPr lang="en-US" sz="1200" i="0" dirty="0">
                <a:solidFill>
                  <a:schemeClr val="bg1"/>
                </a:solidFill>
                <a:effectLst/>
                <a:latin typeface="Lucida Grande"/>
              </a:rPr>
              <a:t>DARTS: Differentiable Architecture Search</a:t>
            </a:r>
          </a:p>
        </p:txBody>
      </p:sp>
      <p:sp>
        <p:nvSpPr>
          <p:cNvPr id="20" name="CustomShape 2">
            <a:extLst>
              <a:ext uri="{FF2B5EF4-FFF2-40B4-BE49-F238E27FC236}">
                <a16:creationId xmlns:a16="http://schemas.microsoft.com/office/drawing/2014/main" id="{EEBFBB2C-9ACE-4D97-B63F-AFDCEDB58C3D}"/>
              </a:ext>
            </a:extLst>
          </p:cNvPr>
          <p:cNvSpPr/>
          <p:nvPr/>
        </p:nvSpPr>
        <p:spPr>
          <a:xfrm>
            <a:off x="8418894" y="6258600"/>
            <a:ext cx="541800" cy="558000"/>
          </a:xfrm>
          <a:prstGeom prst="rect">
            <a:avLst/>
          </a:prstGeom>
          <a:solidFill>
            <a:srgbClr val="970000"/>
          </a:solidFill>
          <a:ln w="5724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" name="TextShape 3">
            <a:extLst>
              <a:ext uri="{FF2B5EF4-FFF2-40B4-BE49-F238E27FC236}">
                <a16:creationId xmlns:a16="http://schemas.microsoft.com/office/drawing/2014/main" id="{9A1B1926-C6F2-4281-9DDE-F59C42F1BD00}"/>
              </a:ext>
            </a:extLst>
          </p:cNvPr>
          <p:cNvSpPr txBox="1"/>
          <p:nvPr/>
        </p:nvSpPr>
        <p:spPr>
          <a:xfrm>
            <a:off x="8492524" y="6395760"/>
            <a:ext cx="394539" cy="2736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fld id="{B3ECEE66-8A06-4147-AD7C-0007C7E7F7D4}" type="slidenum">
              <a:rPr lang="en-US" sz="1200" b="1" strike="noStrike" spc="-1">
                <a:solidFill>
                  <a:srgbClr val="FFFFFF"/>
                </a:solidFill>
                <a:latin typeface="Times New Roman"/>
              </a:rPr>
              <a:pPr algn="ctr">
                <a:lnSpc>
                  <a:spcPct val="100000"/>
                </a:lnSpc>
              </a:pPr>
              <a:t>9</a:t>
            </a:fld>
            <a:endParaRPr lang="en-US" sz="12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343221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67323</TotalTime>
  <Words>1790</Words>
  <Application>Microsoft Office PowerPoint</Application>
  <PresentationFormat>화면 슬라이드 쇼(4:3)</PresentationFormat>
  <Paragraphs>384</Paragraphs>
  <Slides>29</Slides>
  <Notes>29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41" baseType="lpstr">
      <vt:lpstr>DejaVu Sans</vt:lpstr>
      <vt:lpstr>Lucida Grande</vt:lpstr>
      <vt:lpstr>times new</vt:lpstr>
      <vt:lpstr>times new </vt:lpstr>
      <vt:lpstr>Arial</vt:lpstr>
      <vt:lpstr>Calibri</vt:lpstr>
      <vt:lpstr>Calibri Light</vt:lpstr>
      <vt:lpstr>Cambria Math</vt:lpstr>
      <vt:lpstr>Consolas</vt:lpstr>
      <vt:lpstr>Gigi</vt:lpstr>
      <vt:lpstr>Times New Roman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dwi ary</dc:creator>
  <dc:description/>
  <cp:lastModifiedBy>신 지용</cp:lastModifiedBy>
  <cp:revision>1419</cp:revision>
  <cp:lastPrinted>2021-06-14T00:51:48Z</cp:lastPrinted>
  <dcterms:created xsi:type="dcterms:W3CDTF">2018-11-22T08:09:53Z</dcterms:created>
  <dcterms:modified xsi:type="dcterms:W3CDTF">2022-12-07T12:25:18Z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24</vt:i4>
  </property>
  <property fmtid="{D5CDD505-2E9C-101B-9397-08002B2CF9AE}" pid="8" name="PresentationFormat">
    <vt:lpwstr>On-screen Show (4:3)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25</vt:i4>
  </property>
</Properties>
</file>